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22"/>
  </p:notesMasterIdLst>
  <p:handoutMasterIdLst>
    <p:handoutMasterId r:id="rId23"/>
  </p:handoutMasterIdLst>
  <p:sldIdLst>
    <p:sldId id="1195" r:id="rId5"/>
    <p:sldId id="1212" r:id="rId6"/>
    <p:sldId id="1200" r:id="rId7"/>
    <p:sldId id="1225" r:id="rId8"/>
    <p:sldId id="1233" r:id="rId9"/>
    <p:sldId id="1249" r:id="rId10"/>
    <p:sldId id="1256" r:id="rId11"/>
    <p:sldId id="1250" r:id="rId12"/>
    <p:sldId id="1251" r:id="rId13"/>
    <p:sldId id="1257" r:id="rId14"/>
    <p:sldId id="1252" r:id="rId15"/>
    <p:sldId id="1253" r:id="rId16"/>
    <p:sldId id="1254" r:id="rId17"/>
    <p:sldId id="1258" r:id="rId18"/>
    <p:sldId id="1255" r:id="rId19"/>
    <p:sldId id="1217" r:id="rId20"/>
    <p:sldId id="1194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395B16-D144-E05E-6AD4-CC5265F2A903}" name="Fernando Ignacio Sepulveda Retamal" initials="FR" userId="S::fisepulvedar@ine.gob.cl::3aae470f-f0d4-4802-9527-3e234eec2ae8" providerId="AD"/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161AC6B1-D71E-FA9E-E265-1D61BA1A2075}" name="Francisco Alfredo Avila Rojas" initials="FR" userId="S::faavilar@ine.gob.cl::2a287e1a-42a9-4432-b687-fad09cdcc66f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122361"/>
    <a:srgbClr val="F8A64D"/>
    <a:srgbClr val="663C77"/>
    <a:srgbClr val="2C427E"/>
    <a:srgbClr val="1E3C7D"/>
    <a:srgbClr val="E3771E"/>
    <a:srgbClr val="EB7D1D"/>
    <a:srgbClr val="EF7F1C"/>
    <a:srgbClr val="EF9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7122CB-A10D-10CB-5159-4FEEFEB9BD08}" v="397" dt="2024-08-07T22:20:10.6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08-08-2024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08-08-2024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6953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1050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5696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0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/>
              <a:t>Título presentación</a:t>
            </a:r>
            <a:endParaRPr lang="es-CL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/>
              <a:t>Introducción general</a:t>
            </a:r>
            <a:endParaRPr lang="es-C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01.</a:t>
            </a:r>
            <a:endParaRPr lang="es-CL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04.</a:t>
            </a:r>
            <a:endParaRPr lang="es-CL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06.</a:t>
            </a:r>
            <a:endParaRPr lang="es-CL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/>
              <a:t>Contenidos</a:t>
            </a:r>
            <a:endParaRPr lang="es-CL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del capítulo</a:t>
            </a:r>
            <a:endParaRPr lang="es-CL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/>
              <a:t>00.</a:t>
            </a:r>
            <a:endParaRPr lang="es-CL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/>
              <a:t>Título de esta página</a:t>
            </a:r>
            <a:endParaRPr lang="es-CL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/>
              <a:t>00.</a:t>
            </a:r>
            <a:endParaRPr lang="es-CL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/>
              <a:t>Nombre de este capítulo</a:t>
            </a:r>
            <a:endParaRPr lang="es-CL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/>
              <a:t>¿Alguna pregunta </a:t>
            </a:r>
            <a:br>
              <a:rPr lang="es-MX"/>
            </a:br>
            <a:r>
              <a:rPr lang="es-MX"/>
              <a:t>o comentario?</a:t>
            </a:r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/>
              <a:t>¡Muchas gracias!</a:t>
            </a:r>
            <a:endParaRPr lang="es-CL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08-08-2024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780" r:id="rId2"/>
    <p:sldLayoutId id="2147484141" r:id="rId3"/>
    <p:sldLayoutId id="2147483882" r:id="rId4"/>
    <p:sldLayoutId id="2147483883" r:id="rId5"/>
    <p:sldLayoutId id="2147483819" r:id="rId6"/>
    <p:sldLayoutId id="2147484147" r:id="rId7"/>
    <p:sldLayoutId id="2147484142" r:id="rId8"/>
    <p:sldLayoutId id="2147484140" r:id="rId9"/>
    <p:sldLayoutId id="2147483795" r:id="rId10"/>
    <p:sldLayoutId id="2147484146" r:id="rId11"/>
    <p:sldLayoutId id="2147483887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67397" y="2347311"/>
            <a:ext cx="5790014" cy="1718922"/>
          </a:xfrm>
        </p:spPr>
        <p:txBody>
          <a:bodyPr/>
          <a:lstStyle/>
          <a:p>
            <a:r>
              <a:rPr lang="es-MX">
                <a:latin typeface="Verdana"/>
                <a:ea typeface="Verdana"/>
              </a:rPr>
              <a:t>Visualización con </a:t>
            </a:r>
            <a:r>
              <a:rPr lang="es-MX" err="1">
                <a:latin typeface="Verdana"/>
                <a:ea typeface="Verdana"/>
              </a:rPr>
              <a:t>ggplot</a:t>
            </a:r>
            <a:r>
              <a:rPr lang="es-MX">
                <a:latin typeface="Verdana"/>
                <a:ea typeface="Verdana"/>
              </a:rPr>
              <a:t> II</a:t>
            </a:r>
            <a:endParaRPr lang="en-PH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>
                <a:latin typeface="Verdana"/>
                <a:ea typeface="Verdana"/>
              </a:rPr>
              <a:t>2024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397DC4-D5A1-DE4C-88C4-5F7E45F69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59246" y="1968078"/>
            <a:ext cx="5692058" cy="482251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Graficando </a:t>
            </a:r>
            <a:r>
              <a:rPr lang="es-CL" dirty="0" err="1">
                <a:latin typeface="Verdana"/>
                <a:ea typeface="Verdana"/>
              </a:rPr>
              <a:t>dataset</a:t>
            </a:r>
            <a:endParaRPr lang="es-CL" dirty="0" err="1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9A29E-2E24-F144-85A7-B277793475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59245" y="2735331"/>
            <a:ext cx="5692057" cy="482400"/>
          </a:xfrm>
        </p:spPr>
        <p:txBody>
          <a:bodyPr>
            <a:normAutofit/>
          </a:bodyPr>
          <a:lstStyle/>
          <a:p>
            <a:r>
              <a:rPr lang="es-CL" dirty="0">
                <a:latin typeface="Verdana"/>
                <a:ea typeface="Verdana"/>
              </a:rPr>
              <a:t>Sumando elementos estéticos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EC21A0F-F7F6-D84E-B46A-D9B94067F1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59245" y="3522744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Mejoras a la visualización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D889159-D8BB-F440-8907-AE5E8CA50D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59245" y="4318288"/>
            <a:ext cx="5692057" cy="48240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s-CL" dirty="0">
                <a:latin typeface="Verdana"/>
                <a:ea typeface="Verdana"/>
              </a:rPr>
              <a:t>Resumen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A38AB7F-C588-3242-84E9-FF2B1A9ABF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805742" y="1967929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221F73AD-1818-4E49-B7E4-B7DD912BD06F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805742" y="2735331"/>
            <a:ext cx="1053503" cy="482400"/>
          </a:xfrm>
        </p:spPr>
        <p:txBody>
          <a:bodyPr/>
          <a:lstStyle/>
          <a:p>
            <a:r>
              <a:rPr lang="es-CL"/>
              <a:t>02.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678B7C6-CA3F-944B-A2AE-424CBADD64E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4805742" y="3522744"/>
            <a:ext cx="1053503" cy="482400"/>
          </a:xfrm>
        </p:spPr>
        <p:txBody>
          <a:bodyPr/>
          <a:lstStyle/>
          <a:p>
            <a:r>
              <a:rPr lang="es-CL"/>
              <a:t>03.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AB35B73D-E44F-CC47-B699-F2195AD3B2E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805742" y="4318288"/>
            <a:ext cx="1053503" cy="482400"/>
          </a:xfrm>
        </p:spPr>
        <p:txBody>
          <a:bodyPr/>
          <a:lstStyle/>
          <a:p>
            <a:r>
              <a:rPr lang="es-CL"/>
              <a:t>04.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852D78C1-FB6D-C545-B50E-59AA38CD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  <p:extLst>
      <p:ext uri="{BB962C8B-B14F-4D97-AF65-F5344CB8AC3E}">
        <p14:creationId xmlns:p14="http://schemas.microsoft.com/office/powerpoint/2010/main" val="40341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Graficando </a:t>
            </a:r>
            <a:r>
              <a:rPr lang="es-CL" sz="3800" dirty="0" err="1">
                <a:latin typeface="Verdana"/>
                <a:ea typeface="Verdana"/>
              </a:rPr>
              <a:t>dataset</a:t>
            </a:r>
            <a:endParaRPr lang="es-CL" sz="3800" dirty="0" err="1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Segundo </a:t>
            </a:r>
            <a:r>
              <a:rPr lang="es-MX" altLang="es-CL" dirty="0" err="1">
                <a:latin typeface="Verdana"/>
                <a:ea typeface="Verdana"/>
              </a:rPr>
              <a:t>dataset</a:t>
            </a:r>
            <a:endParaRPr lang="es-MX" altLang="es-CL" dirty="0" err="1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Graficando </a:t>
            </a:r>
            <a:r>
              <a:rPr lang="es-CL" dirty="0" err="1">
                <a:latin typeface="Verdana"/>
                <a:ea typeface="Verdana"/>
              </a:rPr>
              <a:t>dataset</a:t>
            </a:r>
            <a:endParaRPr lang="es-ES" dirty="0" err="1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059593"/>
            <a:ext cx="10894459" cy="99459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>
                <a:latin typeface="Verdana"/>
                <a:ea typeface="Verdana"/>
              </a:rPr>
              <a:t>Trabajaremos con un </a:t>
            </a:r>
            <a:r>
              <a:rPr lang="es-MX" altLang="es-CL" sz="1800" err="1">
                <a:latin typeface="Verdana"/>
                <a:ea typeface="Verdana"/>
              </a:rPr>
              <a:t>dataset</a:t>
            </a:r>
            <a:r>
              <a:rPr lang="es-MX" altLang="es-CL" sz="1800">
                <a:latin typeface="Verdana"/>
                <a:ea typeface="Verdana"/>
              </a:rPr>
              <a:t> llamado </a:t>
            </a:r>
            <a:r>
              <a:rPr lang="es-MX" altLang="es-CL" sz="1800" i="1" err="1">
                <a:latin typeface="Verdana"/>
                <a:ea typeface="Verdana"/>
              </a:rPr>
              <a:t>gapminder</a:t>
            </a:r>
            <a:r>
              <a:rPr lang="es-MX" altLang="es-CL" sz="1800">
                <a:latin typeface="Verdana"/>
                <a:ea typeface="Verdana"/>
              </a:rPr>
              <a:t>, que contiene datos de PIB y esperanza de vida por país y quinquenio:</a:t>
            </a:r>
            <a:endParaRPr lang="es-MX" altLang="es-CL" sz="1800"/>
          </a:p>
          <a:p>
            <a:pPr>
              <a:lnSpc>
                <a:spcPct val="150000"/>
              </a:lnSpc>
            </a:pPr>
            <a:r>
              <a:rPr lang="es-MX" altLang="es-CL" sz="1800">
                <a:solidFill>
                  <a:srgbClr val="122361"/>
                </a:solidFill>
                <a:latin typeface="Verdana"/>
                <a:ea typeface="Verdana"/>
              </a:rPr>
              <a:t>  </a:t>
            </a:r>
          </a:p>
          <a:p>
            <a:r>
              <a:rPr lang="es-MX">
                <a:solidFill>
                  <a:srgbClr val="333333"/>
                </a:solidFill>
                <a:latin typeface="Consolas"/>
                <a:ea typeface="Verdana"/>
              </a:rPr>
              <a:t>             </a:t>
            </a:r>
            <a:endParaRPr lang="es-MX"/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endParaRPr lang="es-MX" sz="1400">
              <a:solidFill>
                <a:srgbClr val="000000"/>
              </a:solidFill>
              <a:latin typeface="Consolas"/>
            </a:endParaRPr>
          </a:p>
          <a:p>
            <a:endParaRPr lang="es-MX" sz="1400">
              <a:solidFill>
                <a:srgbClr val="000000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sz="1800"/>
          </a:p>
          <a:p>
            <a:pPr marL="342900" indent="-342900" algn="r">
              <a:lnSpc>
                <a:spcPct val="150000"/>
              </a:lnSpc>
              <a:buChar char="•"/>
            </a:pPr>
            <a:endParaRPr lang="es-MX" sz="2000"/>
          </a:p>
          <a:p>
            <a:pPr algn="r">
              <a:lnSpc>
                <a:spcPct val="150000"/>
              </a:lnSpc>
            </a:pPr>
            <a:endParaRPr lang="es-MX" sz="18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EC86D18-7487-439D-8CEA-4427778101E2}"/>
              </a:ext>
            </a:extLst>
          </p:cNvPr>
          <p:cNvSpPr txBox="1"/>
          <p:nvPr/>
        </p:nvSpPr>
        <p:spPr>
          <a:xfrm>
            <a:off x="4441903" y="2231153"/>
            <a:ext cx="7221449" cy="3785652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b="1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Visualización consola</a:t>
            </a:r>
            <a:r>
              <a:rPr lang="es-MX">
                <a:solidFill>
                  <a:schemeClr val="bg1"/>
                </a:solidFill>
                <a:latin typeface="Verdana"/>
                <a:ea typeface="Verdana"/>
                <a:cs typeface="Calibri"/>
              </a:rPr>
              <a:t>:</a:t>
            </a:r>
            <a:endParaRPr lang="es-ES">
              <a:solidFill>
                <a:schemeClr val="bg1"/>
              </a:solidFill>
              <a:ea typeface="Calibri"/>
              <a:cs typeface="Calibri"/>
            </a:endParaRPr>
          </a:p>
          <a:p>
            <a:endParaRPr lang="es-ES" sz="1600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 # A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tibble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: 10 × 6</a:t>
            </a:r>
            <a:endParaRPr lang="es-E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   country    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continent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 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year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lifeExp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      pop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gdpPercap</a:t>
            </a:r>
            <a:endParaRPr lang="es-ES" sz="1600">
              <a:solidFill>
                <a:schemeClr val="bg1"/>
              </a:solidFill>
              <a:latin typeface="Consolas"/>
              <a:ea typeface="Calibri"/>
              <a:cs typeface="Calibri"/>
            </a:endParaRP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fct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    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fct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  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int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dbl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 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int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     &lt;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dbl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&gt;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1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1952    28.8  8425333      779.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2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1957    30.3  9240934      821.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3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1962    32.0 10267083      853.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4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1967    34.0 11537966      836.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5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1972    36.1 13079460      740.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6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1977    38.4 14880372      786.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7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1982    39.9 12881816      978.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8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1987    40.8 13867957      852.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  9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1992    41.7 16317921      649.</a:t>
            </a:r>
          </a:p>
          <a:p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## 10 </a:t>
            </a:r>
            <a:r>
              <a:rPr lang="es-ES" sz="1600" err="1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Afghanistan</a:t>
            </a:r>
            <a:r>
              <a:rPr lang="es-ES" sz="1600">
                <a:solidFill>
                  <a:schemeClr val="bg1"/>
                </a:solidFill>
                <a:latin typeface="Consolas"/>
                <a:ea typeface="Calibri"/>
                <a:cs typeface="Calibri"/>
              </a:rPr>
              <a:t> Asia       1997    41.8 22227415      635.</a:t>
            </a:r>
            <a:endParaRPr lang="es-ES" sz="1600">
              <a:solidFill>
                <a:schemeClr val="bg1"/>
              </a:solidFill>
              <a:latin typeface="Consola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022AB4-FED5-BAE9-F1BC-BC8BD06AE8FA}"/>
              </a:ext>
            </a:extLst>
          </p:cNvPr>
          <p:cNvSpPr txBox="1"/>
          <p:nvPr/>
        </p:nvSpPr>
        <p:spPr>
          <a:xfrm>
            <a:off x="599705" y="2231153"/>
            <a:ext cx="3735746" cy="31290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MX" b="1" dirty="0">
                <a:solidFill>
                  <a:srgbClr val="122361"/>
                </a:solidFill>
                <a:latin typeface="Verdana"/>
                <a:ea typeface="Verdana"/>
                <a:cs typeface="Calibri"/>
              </a:rPr>
              <a:t>Escribimos y ejecutamos código</a:t>
            </a:r>
            <a:r>
              <a:rPr lang="es-MX" dirty="0">
                <a:solidFill>
                  <a:srgbClr val="122361"/>
                </a:solidFill>
                <a:latin typeface="Verdana"/>
                <a:ea typeface="Verdana"/>
                <a:cs typeface="Calibri"/>
              </a:rPr>
              <a:t>:</a:t>
            </a:r>
            <a:endParaRPr lang="es-ES" dirty="0"/>
          </a:p>
          <a:p>
            <a:endParaRPr lang="es-MX" sz="1600">
              <a:solidFill>
                <a:srgbClr val="333333"/>
              </a:solidFill>
              <a:latin typeface="Consolas"/>
              <a:ea typeface="Calibri"/>
              <a:cs typeface="Calibri"/>
            </a:endParaRPr>
          </a:p>
          <a:p>
            <a:r>
              <a:rPr lang="es-MX" sz="1600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install.packages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(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Calibri"/>
                <a:cs typeface="Calibri"/>
              </a:rPr>
              <a:t>"</a:t>
            </a:r>
            <a:r>
              <a:rPr lang="es-MX" sz="1600" dirty="0" err="1">
                <a:solidFill>
                  <a:srgbClr val="DD1144"/>
                </a:solidFill>
                <a:latin typeface="Consolas"/>
                <a:ea typeface="Calibri"/>
                <a:cs typeface="Calibri"/>
              </a:rPr>
              <a:t>gapminder</a:t>
            </a:r>
            <a:r>
              <a:rPr lang="es-MX" sz="1600" dirty="0">
                <a:solidFill>
                  <a:srgbClr val="DD1144"/>
                </a:solidFill>
                <a:latin typeface="Consolas"/>
                <a:ea typeface="Calibri"/>
                <a:cs typeface="Calibri"/>
              </a:rPr>
              <a:t>"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)</a:t>
            </a:r>
            <a:endParaRPr lang="es-ES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s-MX" sz="1600" b="1" dirty="0">
              <a:solidFill>
                <a:srgbClr val="333333"/>
              </a:solidFill>
              <a:latin typeface="Consolas"/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s-MX" sz="1600" b="1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library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(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gapminder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)</a:t>
            </a:r>
            <a:endParaRPr lang="es-MX" sz="1600" dirty="0">
              <a:solidFill>
                <a:srgbClr val="122361"/>
              </a:solidFill>
              <a:latin typeface="Consolas"/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s-MX" sz="1600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life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 &lt;-  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gapminder</a:t>
            </a:r>
            <a:endParaRPr lang="es-MX" sz="1600" dirty="0" err="1">
              <a:solidFill>
                <a:srgbClr val="122361"/>
              </a:solidFill>
              <a:latin typeface="Consolas"/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head(</a:t>
            </a:r>
            <a:r>
              <a:rPr lang="es-MX" sz="1600" dirty="0" err="1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life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, </a:t>
            </a:r>
            <a:r>
              <a:rPr lang="es-MX" sz="1600" dirty="0">
                <a:solidFill>
                  <a:srgbClr val="008080"/>
                </a:solidFill>
                <a:latin typeface="Consolas"/>
                <a:ea typeface="Calibri"/>
                <a:cs typeface="Calibri"/>
              </a:rPr>
              <a:t>10</a:t>
            </a:r>
            <a:r>
              <a:rPr lang="es-MX" sz="1600" dirty="0">
                <a:solidFill>
                  <a:srgbClr val="333333"/>
                </a:solidFill>
                <a:latin typeface="Consolas"/>
                <a:ea typeface="Calibri"/>
                <a:cs typeface="Calibri"/>
              </a:rPr>
              <a:t>)</a:t>
            </a:r>
            <a:endParaRPr lang="es-MX" dirty="0">
              <a:solidFill>
                <a:srgbClr val="122361"/>
              </a:solidFill>
              <a:latin typeface="Calibri"/>
              <a:ea typeface="Calibri"/>
              <a:cs typeface="Calibri"/>
            </a:endParaRPr>
          </a:p>
          <a:p>
            <a:endParaRPr lang="es-ES" sz="1600" dirty="0">
              <a:solidFill>
                <a:srgbClr val="333333"/>
              </a:solidFill>
              <a:latin typeface="Consolas"/>
              <a:ea typeface="Calibri"/>
              <a:cs typeface="Calibri"/>
            </a:endParaRPr>
          </a:p>
          <a:p>
            <a:endParaRPr lang="es-ES" sz="1600">
              <a:solidFill>
                <a:srgbClr val="333333"/>
              </a:solidFill>
              <a:latin typeface="Consolas"/>
              <a:ea typeface="Calibri"/>
              <a:cs typeface="Calibri"/>
            </a:endParaRP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id="{4EDDF020-273C-9A59-F1CD-167ADAF498F4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sz="1600" dirty="0">
              <a:latin typeface="Verdana"/>
              <a:ea typeface="Verdana"/>
              <a:cs typeface="Calibri"/>
            </a:endParaRPr>
          </a:p>
        </p:txBody>
      </p:sp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4EDDF020-273C-9A59-F1CD-167ADAF498F4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CL" dirty="0">
              <a:latin typeface="Verdana"/>
              <a:ea typeface="Verdana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4F1BF3D-0932-2726-18CC-25083762C475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>
                <a:solidFill>
                  <a:srgbClr val="FFFFFF"/>
                </a:solidFill>
                <a:latin typeface="Verdana"/>
              </a:rPr>
              <a:t>01.</a:t>
            </a:r>
            <a:r>
              <a:rPr lang="es-ES" sz="1600">
                <a:latin typeface="Verdana"/>
                <a:ea typeface="Verdana"/>
              </a:rPr>
              <a:t>​</a:t>
            </a:r>
            <a:endParaRPr lang="es-ES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C396015-6A02-5292-CDAD-518E6626845A}"/>
              </a:ext>
            </a:extLst>
          </p:cNvPr>
          <p:cNvSpPr/>
          <p:nvPr/>
        </p:nvSpPr>
        <p:spPr>
          <a:xfrm>
            <a:off x="436924" y="2991887"/>
            <a:ext cx="3719756" cy="44581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F4E17F9-110F-6038-78DE-9BF5B64F9A98}"/>
              </a:ext>
            </a:extLst>
          </p:cNvPr>
          <p:cNvSpPr/>
          <p:nvPr/>
        </p:nvSpPr>
        <p:spPr>
          <a:xfrm>
            <a:off x="436924" y="3678760"/>
            <a:ext cx="3719756" cy="125074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58273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704276"/>
            <a:ext cx="10888408" cy="80064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Relación entre ingreso y esperanza de vida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Graficando </a:t>
            </a:r>
            <a:r>
              <a:rPr lang="es-CL" dirty="0" err="1">
                <a:latin typeface="Verdana"/>
                <a:ea typeface="Verdana"/>
              </a:rPr>
              <a:t>dataset</a:t>
            </a:r>
            <a:endParaRPr lang="es-ES" dirty="0" err="1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633667" y="1936061"/>
            <a:ext cx="4515186" cy="3474675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 b="1" dirty="0">
                <a:latin typeface="Verdana"/>
                <a:ea typeface="Verdana"/>
              </a:rPr>
              <a:t>Logaritmo</a:t>
            </a:r>
            <a:endParaRPr lang="es-MX" altLang="es-CL" sz="1800" b="1" dirty="0"/>
          </a:p>
          <a:p>
            <a:endParaRPr lang="es-MX" b="1" dirty="0">
              <a:solidFill>
                <a:srgbClr val="333333"/>
              </a:solidFill>
              <a:latin typeface="Consolas"/>
              <a:ea typeface="Verdana"/>
            </a:endParaRPr>
          </a:p>
          <a:p>
            <a:r>
              <a:rPr lang="es-MX" b="1" dirty="0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tidyverse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dirty="0">
              <a:latin typeface="Consolas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gapminder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%&gt;% </a:t>
            </a:r>
            <a:endParaRPr lang="es-MX" dirty="0">
              <a:solidFill>
                <a:srgbClr val="122361"/>
              </a:solidFill>
              <a:latin typeface="Consolas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filter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year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==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2007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dirty="0">
              <a:latin typeface="Consolas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aes(x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lifeExp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y = log(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gdpPercap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)) ) + </a:t>
            </a:r>
            <a:endParaRPr lang="es-MX" dirty="0">
              <a:latin typeface="Consolas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geom_point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()</a:t>
            </a:r>
            <a:endParaRPr lang="es-MX" dirty="0"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B382741-32D0-BD6D-0977-D7FA81686C16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>
                <a:solidFill>
                  <a:srgbClr val="FFFFFF"/>
                </a:solidFill>
                <a:latin typeface="Verdana"/>
              </a:rPr>
              <a:t>01.</a:t>
            </a:r>
            <a:r>
              <a:rPr lang="es-ES" sz="1600">
                <a:latin typeface="Verdana"/>
              </a:rPr>
              <a:t>​</a:t>
            </a:r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DC4406-8DE5-F6CE-6BED-FB9E9AED4604}"/>
              </a:ext>
            </a:extLst>
          </p:cNvPr>
          <p:cNvSpPr/>
          <p:nvPr/>
        </p:nvSpPr>
        <p:spPr>
          <a:xfrm>
            <a:off x="436924" y="2648451"/>
            <a:ext cx="4524685" cy="25493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1A222C9B-9B8F-B6D9-9C5D-19A67A322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433" y="1711146"/>
            <a:ext cx="6399189" cy="411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4032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903438" y="650614"/>
            <a:ext cx="10888408" cy="800649"/>
          </a:xfrm>
        </p:spPr>
        <p:txBody>
          <a:bodyPr vert="horz" lIns="0" tIns="45720" rIns="0" bIns="45720" rtlCol="0" anchor="t">
            <a:normAutofit fontScale="92500"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Relación entre ingreso y esperanza de vida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Graficando </a:t>
            </a:r>
            <a:r>
              <a:rPr lang="es-CL" dirty="0" err="1">
                <a:latin typeface="Verdana"/>
                <a:ea typeface="Verdana"/>
              </a:rPr>
              <a:t>dataset</a:t>
            </a:r>
            <a:endParaRPr lang="es-ES" dirty="0" err="1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547807" y="1860933"/>
            <a:ext cx="4525918" cy="3603464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 b="1" dirty="0">
                <a:latin typeface="Verdana"/>
                <a:ea typeface="Verdana"/>
              </a:rPr>
              <a:t>Sin logaritmo</a:t>
            </a:r>
            <a:endParaRPr lang="es-MX" altLang="es-CL" sz="1800" b="1" dirty="0"/>
          </a:p>
          <a:p>
            <a:pPr>
              <a:lnSpc>
                <a:spcPct val="150000"/>
              </a:lnSpc>
            </a:pPr>
            <a:endParaRPr lang="es-MX" altLang="es-CL" sz="1800" b="1" dirty="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MX" b="1" dirty="0" err="1">
                <a:solidFill>
                  <a:srgbClr val="333333"/>
                </a:solidFill>
                <a:latin typeface="Consolas"/>
                <a:ea typeface="Verdana"/>
              </a:rPr>
              <a:t>library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tidyverse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dirty="0">
              <a:latin typeface="Consolas"/>
              <a:ea typeface="Verdana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&lt;-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gapminder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%&gt;% </a:t>
            </a:r>
            <a:endParaRPr lang="es-MX" dirty="0">
              <a:solidFill>
                <a:srgbClr val="122361"/>
              </a:solidFill>
              <a:latin typeface="Consolas"/>
              <a:ea typeface="Verdana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filter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year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==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2007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</a:t>
            </a:r>
            <a:endParaRPr lang="es-MX" dirty="0">
              <a:latin typeface="Consolas"/>
              <a:ea typeface="Verdana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aes(x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lifeExp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y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gdpPercap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 ) + </a:t>
            </a:r>
            <a:endParaRPr lang="es-MX" dirty="0">
              <a:latin typeface="Consolas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geom_point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()</a:t>
            </a:r>
            <a:endParaRPr lang="es-MX" dirty="0">
              <a:latin typeface="Consolas"/>
              <a:ea typeface="Verdana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D19A82C-4A36-030B-AE97-6573B8000112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>
                <a:solidFill>
                  <a:srgbClr val="FFFFFF"/>
                </a:solidFill>
                <a:latin typeface="Verdana"/>
              </a:rPr>
              <a:t>01.</a:t>
            </a:r>
            <a:r>
              <a:rPr lang="es-ES" sz="1600">
                <a:latin typeface="Verdana"/>
              </a:rPr>
              <a:t>​</a:t>
            </a:r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BF4AE41-617E-0496-0695-52A768935B41}"/>
              </a:ext>
            </a:extLst>
          </p:cNvPr>
          <p:cNvSpPr/>
          <p:nvPr/>
        </p:nvSpPr>
        <p:spPr>
          <a:xfrm>
            <a:off x="436924" y="2648451"/>
            <a:ext cx="4524685" cy="2549363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C382D165-EE0B-7B0F-6B69-635452BE6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3884" y="1925794"/>
            <a:ext cx="6216740" cy="398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50602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929625" y="2835965"/>
            <a:ext cx="6568898" cy="1185460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Parámetros extra dentro de aes</a:t>
            </a:r>
            <a:endParaRPr lang="es-CL" sz="3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02.</a:t>
            </a:r>
          </a:p>
        </p:txBody>
      </p:sp>
    </p:spTree>
    <p:extLst>
      <p:ext uri="{BB962C8B-B14F-4D97-AF65-F5344CB8AC3E}">
        <p14:creationId xmlns:p14="http://schemas.microsoft.com/office/powerpoint/2010/main" val="3227838707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2780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Color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Parámetros extra dentro de aes</a:t>
            </a:r>
            <a:endParaRPr lang="es-CL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1170286" y="1087644"/>
            <a:ext cx="10474891" cy="48644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ggplot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life_gdp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aes(x =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lifeExp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y = log(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gdpPercap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), color =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continent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 ) +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geom_point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()</a:t>
            </a:r>
            <a:endParaRPr lang="es-MX">
              <a:highlight>
                <a:srgbClr val="FFFF00"/>
              </a:highlight>
              <a:latin typeface="Consolas"/>
            </a:endParaRPr>
          </a:p>
          <a:p>
            <a:endParaRPr lang="es-MX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B827331-29A4-6770-8573-ACB512F084EE}"/>
              </a:ext>
            </a:extLst>
          </p:cNvPr>
          <p:cNvSpPr txBox="1"/>
          <p:nvPr/>
        </p:nvSpPr>
        <p:spPr>
          <a:xfrm>
            <a:off x="0" y="74232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02.</a:t>
            </a:r>
            <a:r>
              <a:rPr lang="es-ES" sz="1600" dirty="0">
                <a:latin typeface="Verdana"/>
              </a:rPr>
              <a:t>​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20D1E30-5F08-C864-D0B7-26EFA9D271D1}"/>
              </a:ext>
            </a:extLst>
          </p:cNvPr>
          <p:cNvSpPr/>
          <p:nvPr/>
        </p:nvSpPr>
        <p:spPr>
          <a:xfrm>
            <a:off x="930613" y="1092254"/>
            <a:ext cx="9483051" cy="49947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50C3D65E-ACC8-5B61-FB98-558C2B067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57" y="1711145"/>
            <a:ext cx="7590486" cy="491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7160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8487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 err="1">
                <a:latin typeface="Verdana"/>
                <a:ea typeface="Verdana"/>
              </a:rPr>
              <a:t>Size</a:t>
            </a:r>
            <a:endParaRPr lang="es-MX" altLang="es-CL" dirty="0" err="1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>
          <a:xfrm>
            <a:off x="751724" y="198917"/>
            <a:ext cx="10888408" cy="292884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Parámetros extra dentro de aes</a:t>
            </a:r>
            <a:endParaRPr lang="es-CL" dirty="0">
              <a:solidFill>
                <a:srgbClr val="000000"/>
              </a:solidFill>
              <a:latin typeface="Verdana"/>
              <a:ea typeface="Verdana"/>
            </a:endParaRPr>
          </a:p>
          <a:p>
            <a:endParaRPr lang="es-CL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198033"/>
            <a:ext cx="10888563" cy="717520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ggplot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life_gdp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aes(x =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lifeExp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y = log(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gdpPercap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), color =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continent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size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 = pop) ) + </a:t>
            </a:r>
            <a:r>
              <a:rPr lang="es-MX" sz="1400" dirty="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geom_point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() +</a:t>
            </a:r>
            <a:endParaRPr lang="es-MX">
              <a:highlight>
                <a:srgbClr val="FFFF00"/>
              </a:highlight>
              <a:latin typeface="Consolas"/>
              <a:ea typeface="Verdana"/>
            </a:endParaRPr>
          </a:p>
          <a:p>
            <a:r>
              <a:rPr lang="es-MX" sz="14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scale_size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</a:t>
            </a:r>
            <a:r>
              <a:rPr lang="es-MX" sz="1400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range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 = c(</a:t>
            </a:r>
            <a:r>
              <a:rPr lang="es-MX" sz="1400" dirty="0">
                <a:solidFill>
                  <a:srgbClr val="008080"/>
                </a:solidFill>
                <a:highlight>
                  <a:srgbClr val="FFFF00"/>
                </a:highlight>
                <a:latin typeface="Consolas"/>
                <a:ea typeface="Verdana"/>
              </a:rPr>
              <a:t>1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, </a:t>
            </a:r>
            <a:r>
              <a:rPr lang="es-MX" sz="1400" dirty="0">
                <a:solidFill>
                  <a:srgbClr val="008080"/>
                </a:solidFill>
                <a:highlight>
                  <a:srgbClr val="FFFF00"/>
                </a:highlight>
                <a:latin typeface="Consolas"/>
                <a:ea typeface="Verdana"/>
              </a:rPr>
              <a:t>7</a:t>
            </a:r>
            <a:r>
              <a:rPr lang="es-MX" sz="1400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))</a:t>
            </a:r>
            <a:endParaRPr lang="es-MX">
              <a:highlight>
                <a:srgbClr val="FFFF00"/>
              </a:highlight>
              <a:latin typeface="Consolas"/>
              <a:ea typeface="Verdana"/>
            </a:endParaRPr>
          </a:p>
          <a:p>
            <a:endParaRPr lang="es-MX" sz="1400">
              <a:solidFill>
                <a:srgbClr val="333333"/>
              </a:solidFill>
              <a:latin typeface="Consolas"/>
            </a:endParaRPr>
          </a:p>
          <a:p>
            <a:endParaRPr lang="es-MX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Char char="•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E7A126D-366F-6B3C-8CA7-F2CE1430A3A3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02.</a:t>
            </a:r>
            <a:r>
              <a:rPr lang="es-ES" sz="1600" dirty="0">
                <a:latin typeface="Verdana"/>
              </a:rPr>
              <a:t>​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4003E6C-95F8-3D0B-2018-579703551046}"/>
              </a:ext>
            </a:extLst>
          </p:cNvPr>
          <p:cNvSpPr/>
          <p:nvPr/>
        </p:nvSpPr>
        <p:spPr>
          <a:xfrm>
            <a:off x="630107" y="1199578"/>
            <a:ext cx="10491895" cy="87510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9C52029E-8C1C-E618-291D-DE20493D1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137" y="2065315"/>
            <a:ext cx="6968007" cy="438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62972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994019" y="2911092"/>
            <a:ext cx="6568898" cy="1024475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Problema: los puntos se superponen</a:t>
            </a:r>
            <a:endParaRPr lang="es-CL" sz="3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03.</a:t>
            </a:r>
          </a:p>
        </p:txBody>
      </p:sp>
    </p:spTree>
    <p:extLst>
      <p:ext uri="{BB962C8B-B14F-4D97-AF65-F5344CB8AC3E}">
        <p14:creationId xmlns:p14="http://schemas.microsoft.com/office/powerpoint/2010/main" val="688524333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Problema: los puntos se superponen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73188" y="559276"/>
            <a:ext cx="10649052" cy="2318615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 b="1" dirty="0">
                <a:latin typeface="Verdana"/>
                <a:ea typeface="Verdana"/>
              </a:rPr>
              <a:t>Tenemos, al menos, dos soluciones:</a:t>
            </a:r>
            <a:endParaRPr lang="es-MX" altLang="es-CL" sz="1800" b="1" dirty="0"/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s-MX" altLang="es-CL" sz="1800" b="1" dirty="0">
                <a:solidFill>
                  <a:srgbClr val="122361"/>
                </a:solidFill>
                <a:latin typeface="Verdana"/>
                <a:ea typeface="Verdana"/>
              </a:rPr>
              <a:t>transparencia</a:t>
            </a: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aes(x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lifeExp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y = log(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gdpPercap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), color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continent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pop) ) + </a:t>
            </a:r>
            <a:endParaRPr lang="es-MX" dirty="0">
              <a:latin typeface="Consolas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geom_point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alpha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0.6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 +</a:t>
            </a:r>
            <a:endParaRPr lang="es-MX" dirty="0">
              <a:latin typeface="Consolas"/>
              <a:ea typeface="Verdana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scale_size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range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c(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1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5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))</a:t>
            </a:r>
            <a:endParaRPr lang="es-MX" dirty="0">
              <a:latin typeface="Consolas"/>
              <a:ea typeface="Verdana"/>
            </a:endParaRPr>
          </a:p>
          <a:p>
            <a:pPr marL="285750" indent="-285750">
              <a:lnSpc>
                <a:spcPct val="150000"/>
              </a:lnSpc>
              <a:buAutoNum type="arabicParenR"/>
            </a:pPr>
            <a:endParaRPr lang="es-MX" altLang="es-CL" sz="1800">
              <a:solidFill>
                <a:srgbClr val="122361"/>
              </a:solidFill>
            </a:endParaRPr>
          </a:p>
          <a:p>
            <a:pPr marL="285750" indent="-285750">
              <a:lnSpc>
                <a:spcPct val="150000"/>
              </a:lnSpc>
              <a:buAutoNum type="arabicParenR"/>
            </a:pPr>
            <a:endParaRPr lang="es-MX" altLang="es-CL" sz="1800">
              <a:solidFill>
                <a:srgbClr val="122361"/>
              </a:solidFill>
            </a:endParaRPr>
          </a:p>
          <a:p>
            <a:pPr>
              <a:lnSpc>
                <a:spcPct val="150000"/>
              </a:lnSpc>
            </a:pPr>
            <a:endParaRPr lang="es-MX" sz="2000">
              <a:solidFill>
                <a:srgbClr val="122361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>
              <a:solidFill>
                <a:srgbClr val="122361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 b="1"/>
          </a:p>
          <a:p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C5ABC13-D5C3-3257-D7AD-729127F97B59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03.</a:t>
            </a:r>
            <a:r>
              <a:rPr lang="es-ES" sz="1600" dirty="0">
                <a:latin typeface="Verdana"/>
              </a:rPr>
              <a:t>​</a:t>
            </a:r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AC9D22D-7B92-B3DA-433F-29E441C2DBB3}"/>
              </a:ext>
            </a:extLst>
          </p:cNvPr>
          <p:cNvSpPr/>
          <p:nvPr/>
        </p:nvSpPr>
        <p:spPr>
          <a:xfrm>
            <a:off x="554979" y="1521549"/>
            <a:ext cx="10191390" cy="1454658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6156EB7A-A2B2-A547-E142-5C99D1CA4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715" y="2086779"/>
            <a:ext cx="6989472" cy="446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11374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Mejoras a la visualización</a:t>
            </a:r>
            <a:endParaRPr lang="es-ES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934174" y="484149"/>
            <a:ext cx="11260798" cy="2726446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 b="1" dirty="0">
                <a:latin typeface="Verdana"/>
                <a:ea typeface="Verdana"/>
              </a:rPr>
              <a:t>Tenemos, al menos, dos soluciones:</a:t>
            </a:r>
            <a:endParaRPr lang="es-MX" altLang="es-CL" sz="1800" b="1" dirty="0"/>
          </a:p>
          <a:p>
            <a:pPr>
              <a:lnSpc>
                <a:spcPct val="150000"/>
              </a:lnSpc>
            </a:pPr>
            <a:r>
              <a:rPr lang="es-MX" altLang="es-CL" sz="1800" b="1" dirty="0">
                <a:solidFill>
                  <a:srgbClr val="122361"/>
                </a:solidFill>
                <a:latin typeface="Verdana"/>
                <a:ea typeface="Verdana"/>
              </a:rPr>
              <a:t>2) </a:t>
            </a:r>
            <a:r>
              <a:rPr lang="es-MX" altLang="es-CL" sz="1800" b="1" dirty="0" err="1">
                <a:solidFill>
                  <a:srgbClr val="122361"/>
                </a:solidFill>
                <a:latin typeface="Verdana"/>
                <a:ea typeface="Verdana"/>
              </a:rPr>
              <a:t>jitter</a:t>
            </a:r>
            <a:endParaRPr lang="es-MX" altLang="es-CL" sz="1800" b="1" dirty="0">
              <a:solidFill>
                <a:srgbClr val="122361"/>
              </a:solidFill>
              <a:latin typeface="Verdana"/>
              <a:ea typeface="Verdana"/>
            </a:endParaRPr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aes(x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lifeExp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y = log(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gdpPercap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), color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continent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pop) ) + </a:t>
            </a:r>
            <a:endParaRPr lang="es-MX" dirty="0">
              <a:latin typeface="Consolas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geom_point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() +</a:t>
            </a:r>
            <a:endParaRPr lang="es-MX" dirty="0">
              <a:latin typeface="Consolas"/>
              <a:ea typeface="Verdana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geom_jitter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width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0.5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 +</a:t>
            </a:r>
            <a:endParaRPr lang="es-MX">
              <a:latin typeface="Consolas"/>
              <a:ea typeface="Verdana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scale_size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()</a:t>
            </a:r>
            <a:endParaRPr lang="es-MX" dirty="0">
              <a:latin typeface="Consolas"/>
              <a:ea typeface="Verdana"/>
            </a:endParaRPr>
          </a:p>
          <a:p>
            <a:endParaRPr lang="es-MX" sz="1400">
              <a:solidFill>
                <a:srgbClr val="333333"/>
              </a:solidFill>
              <a:latin typeface="Consolas"/>
            </a:endParaRPr>
          </a:p>
          <a:p>
            <a:endParaRPr lang="es-MX">
              <a:solidFill>
                <a:srgbClr val="333333"/>
              </a:solidFill>
              <a:latin typeface="Consolas"/>
              <a:ea typeface="Verdana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buAutoNum type="arabicParenR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AutoNum type="arabicParenR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 b="1"/>
          </a:p>
          <a:p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D9D4AF4-D2A9-54AA-FB03-3049E3937E6C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03.</a:t>
            </a:r>
            <a:r>
              <a:rPr lang="es-ES" sz="1600" dirty="0">
                <a:latin typeface="Verdana"/>
              </a:rPr>
              <a:t>​</a:t>
            </a:r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4FFE85B-A2E4-0486-1841-E1A9E1D56848}"/>
              </a:ext>
            </a:extLst>
          </p:cNvPr>
          <p:cNvSpPr/>
          <p:nvPr/>
        </p:nvSpPr>
        <p:spPr>
          <a:xfrm>
            <a:off x="748162" y="1457155"/>
            <a:ext cx="10395305" cy="166930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1B7F6BF8-00AA-96CA-1B9E-337AE15A1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025" y="2290695"/>
            <a:ext cx="6828486" cy="43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23913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Paneles separados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Mejoras a la visualización</a:t>
            </a:r>
            <a:endParaRPr lang="es-ES" dirty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017613"/>
            <a:ext cx="10679426" cy="2175628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sz="1800" dirty="0">
                <a:latin typeface="Verdana"/>
                <a:ea typeface="Verdana"/>
                <a:cs typeface="Times New Roman"/>
              </a:rPr>
              <a:t>Con </a:t>
            </a:r>
            <a:r>
              <a:rPr lang="es-MX" sz="1800" b="1" dirty="0" err="1">
                <a:latin typeface="Verdana"/>
                <a:ea typeface="Verdana"/>
              </a:rPr>
              <a:t>facet_wrap</a:t>
            </a:r>
            <a:r>
              <a:rPr lang="es-MX" sz="1800" dirty="0">
                <a:latin typeface="Verdana"/>
                <a:ea typeface="Verdana"/>
                <a:cs typeface="Times New Roman"/>
              </a:rPr>
              <a:t> generamos un panel para cada categoría de la variable</a:t>
            </a:r>
            <a:r>
              <a:rPr lang="es-MX" altLang="es-CL" sz="1800" b="1" dirty="0">
                <a:latin typeface="Verdana"/>
                <a:ea typeface="Verdana"/>
              </a:rPr>
              <a:t>:</a:t>
            </a:r>
            <a:endParaRPr lang="es-MX" altLang="es-CL" sz="1800" b="1" dirty="0"/>
          </a:p>
          <a:p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ggplot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life_gdp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aes(x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lifeExp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y = log(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gdpPercap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), color =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continent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pop) ) + </a:t>
            </a:r>
            <a:endParaRPr lang="es-MX" dirty="0">
              <a:latin typeface="Consolas"/>
            </a:endParaRPr>
          </a:p>
          <a:p>
            <a:r>
              <a:rPr lang="es-MX">
                <a:solidFill>
                  <a:srgbClr val="333333"/>
                </a:solidFill>
                <a:latin typeface="Consolas"/>
                <a:ea typeface="Verdana"/>
              </a:rPr>
              <a:t>  geom_point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() + </a:t>
            </a:r>
            <a:endParaRPr lang="es-MX" dirty="0">
              <a:solidFill>
                <a:srgbClr val="122361"/>
              </a:solidFill>
              <a:highlight>
                <a:srgbClr val="FFFF00"/>
              </a:highlight>
              <a:latin typeface="Consolas"/>
            </a:endParaRPr>
          </a:p>
          <a:p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 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scale_size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(</a:t>
            </a:r>
            <a:r>
              <a:rPr lang="es-MX" dirty="0" err="1">
                <a:solidFill>
                  <a:srgbClr val="333333"/>
                </a:solidFill>
                <a:latin typeface="Consolas"/>
                <a:ea typeface="Verdana"/>
              </a:rPr>
              <a:t>range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 = c(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1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, </a:t>
            </a:r>
            <a:r>
              <a:rPr lang="es-MX" dirty="0">
                <a:solidFill>
                  <a:srgbClr val="008080"/>
                </a:solidFill>
                <a:latin typeface="Consolas"/>
                <a:ea typeface="Verdana"/>
              </a:rPr>
              <a:t>5</a:t>
            </a:r>
            <a:r>
              <a:rPr lang="es-MX" dirty="0">
                <a:solidFill>
                  <a:srgbClr val="333333"/>
                </a:solidFill>
                <a:latin typeface="Consolas"/>
                <a:ea typeface="Verdana"/>
              </a:rPr>
              <a:t>)) + </a:t>
            </a:r>
            <a:endParaRPr lang="es-MX">
              <a:solidFill>
                <a:srgbClr val="122361"/>
              </a:solidFill>
              <a:highlight>
                <a:srgbClr val="FFFF00"/>
              </a:highlight>
              <a:latin typeface="Consolas"/>
            </a:endParaRPr>
          </a:p>
          <a:p>
            <a:r>
              <a:rPr lang="es-MX" dirty="0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  </a:t>
            </a:r>
            <a:r>
              <a:rPr lang="es-MX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facet_wrap</a:t>
            </a:r>
            <a:r>
              <a:rPr lang="es-MX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(~</a:t>
            </a:r>
            <a:r>
              <a:rPr lang="es-MX" err="1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continent</a:t>
            </a:r>
            <a:r>
              <a:rPr lang="es-MX">
                <a:solidFill>
                  <a:srgbClr val="333333"/>
                </a:solidFill>
                <a:highlight>
                  <a:srgbClr val="FFFF00"/>
                </a:highlight>
                <a:latin typeface="Consolas"/>
                <a:ea typeface="Verdana"/>
              </a:rPr>
              <a:t>)</a:t>
            </a:r>
            <a:endParaRPr lang="es-MX">
              <a:highlight>
                <a:srgbClr val="FFFF00"/>
              </a:highlight>
              <a:latin typeface="Consolas"/>
            </a:endParaRPr>
          </a:p>
          <a:p>
            <a:pPr marL="285750" indent="-285750">
              <a:lnSpc>
                <a:spcPct val="150000"/>
              </a:lnSpc>
              <a:buAutoNum type="arabicParenR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>
              <a:solidFill>
                <a:srgbClr val="122361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>
              <a:solidFill>
                <a:srgbClr val="122361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endParaRPr lang="es-MX" altLang="es-CL" sz="2000" b="1">
              <a:solidFill>
                <a:srgbClr val="122361"/>
              </a:solidFill>
            </a:endParaRPr>
          </a:p>
          <a:p>
            <a:endParaRPr lang="es-CL">
              <a:solidFill>
                <a:srgbClr val="12236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6B29ADC-2FE3-AADE-3B05-2CF57B0DB743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03.</a:t>
            </a:r>
            <a:r>
              <a:rPr lang="es-ES" sz="1600" dirty="0">
                <a:latin typeface="Verdana"/>
              </a:rPr>
              <a:t>​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6257DB9-94B4-A89B-E57F-1AFD1E44F2BB}"/>
              </a:ext>
            </a:extLst>
          </p:cNvPr>
          <p:cNvSpPr/>
          <p:nvPr/>
        </p:nvSpPr>
        <p:spPr>
          <a:xfrm>
            <a:off x="619374" y="1521549"/>
            <a:ext cx="10481165" cy="168003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AF32CEC5-3D15-00FB-0F1D-22CC259B6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2108244"/>
            <a:ext cx="7139725" cy="450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1222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Resumen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04.</a:t>
            </a:r>
          </a:p>
        </p:txBody>
      </p:sp>
    </p:spTree>
    <p:extLst>
      <p:ext uri="{BB962C8B-B14F-4D97-AF65-F5344CB8AC3E}">
        <p14:creationId xmlns:p14="http://schemas.microsoft.com/office/powerpoint/2010/main" val="4150701633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Figuras</a:t>
            </a:r>
            <a:endParaRPr lang="es-MX" sz="18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dirty="0">
                <a:latin typeface="Verdana"/>
                <a:ea typeface="Verdana"/>
              </a:rPr>
              <a:t>Resumen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017613"/>
            <a:ext cx="10335807" cy="2589862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MX" altLang="es-CL" sz="1800" b="1" dirty="0">
                <a:latin typeface="Verdana"/>
                <a:ea typeface="Verdana"/>
                <a:cs typeface="Times New Roman"/>
              </a:rPr>
              <a:t>Revisadas en clases</a:t>
            </a:r>
            <a:endParaRPr lang="es-MX" altLang="es-CL" sz="1800" b="1" dirty="0">
              <a:latin typeface="Verdana"/>
              <a:ea typeface="Verdana"/>
            </a:endParaRPr>
          </a:p>
          <a:p>
            <a:pPr marL="285750" indent="-285750">
              <a:buChar char="•"/>
            </a:pPr>
            <a:r>
              <a:rPr lang="es-MX" altLang="es-CL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geom_bar</a:t>
            </a:r>
            <a:endParaRPr lang="es-MX" altLang="es-CL" sz="1800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  <a:cs typeface="Times New Roman"/>
            </a:endParaRPr>
          </a:p>
          <a:p>
            <a:pPr marL="285750" indent="-285750">
              <a:buChar char="•"/>
            </a:pPr>
            <a:r>
              <a:rPr lang="es-MX" altLang="es-CL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geom_point</a:t>
            </a:r>
            <a:endParaRPr lang="es-MX" altLang="es-CL" sz="1800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  <a:cs typeface="Times New Roman"/>
            </a:endParaRPr>
          </a:p>
          <a:p>
            <a:pPr marL="285750" indent="-285750">
              <a:buChar char="•"/>
            </a:pPr>
            <a:r>
              <a:rPr lang="es-MX" altLang="es-CL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geom_line</a:t>
            </a:r>
            <a:endParaRPr lang="es-MX" altLang="es-CL" sz="1800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  <a:cs typeface="Times New Roman"/>
            </a:endParaRPr>
          </a:p>
          <a:p>
            <a:pPr marL="285750" indent="-285750">
              <a:buChar char="•"/>
            </a:pPr>
            <a:r>
              <a:rPr lang="es-MX" altLang="es-CL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geom_vline</a:t>
            </a:r>
            <a:endParaRPr lang="es-MX" altLang="es-CL" sz="1800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  <a:cs typeface="Times New Roman"/>
            </a:endParaRPr>
          </a:p>
          <a:p>
            <a:pPr marL="285750" indent="-285750">
              <a:buChar char="•"/>
            </a:pPr>
            <a:r>
              <a:rPr lang="es-MX" altLang="es-CL" sz="180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  <a:cs typeface="Times New Roman"/>
              </a:rPr>
              <a:t>geom_hline</a:t>
            </a:r>
            <a:endParaRPr lang="es-MX" altLang="es-CL" sz="1800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  <a:cs typeface="Times New Roman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altLang="es-CL" sz="1800" b="1">
              <a:solidFill>
                <a:srgbClr val="122361"/>
              </a:solidFill>
              <a:latin typeface="Verdana"/>
              <a:ea typeface="Verdana"/>
              <a:cs typeface="Times New Roman"/>
            </a:endParaRPr>
          </a:p>
          <a:p>
            <a:pPr>
              <a:lnSpc>
                <a:spcPct val="150000"/>
              </a:lnSpc>
            </a:pPr>
            <a:endParaRPr lang="es-MX" altLang="es-CL" sz="1800" b="1">
              <a:solidFill>
                <a:srgbClr val="122361"/>
              </a:solidFill>
              <a:cs typeface="Times New Roman"/>
            </a:endParaRPr>
          </a:p>
          <a:p>
            <a:pPr>
              <a:lnSpc>
                <a:spcPct val="150000"/>
              </a:lnSpc>
            </a:pPr>
            <a:endParaRPr lang="es-MX" altLang="es-CL" sz="1800" b="1">
              <a:solidFill>
                <a:srgbClr val="122361"/>
              </a:solidFill>
              <a:latin typeface="Verdana"/>
            </a:endParaRPr>
          </a:p>
          <a:p>
            <a:endParaRPr lang="es-MX" sz="1400">
              <a:solidFill>
                <a:srgbClr val="333333"/>
              </a:solidFill>
              <a:latin typeface="Consolas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endParaRPr lang="es-MX">
              <a:solidFill>
                <a:srgbClr val="333333"/>
              </a:solidFill>
              <a:latin typeface="Consolas"/>
            </a:endParaRPr>
          </a:p>
          <a:p>
            <a:pPr>
              <a:lnSpc>
                <a:spcPct val="150000"/>
              </a:lnSpc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altLang="es-CL" sz="18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altLang="es-CL" sz="1800"/>
          </a:p>
          <a:p>
            <a:pPr>
              <a:lnSpc>
                <a:spcPct val="150000"/>
              </a:lnSpc>
            </a:pPr>
            <a:endParaRPr lang="es-MX" sz="20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altLang="es-CL" sz="2000" b="1"/>
          </a:p>
          <a:p>
            <a:endParaRPr lang="es-C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98E8BC-AE3C-35C2-7550-718C1251E257}"/>
              </a:ext>
            </a:extLst>
          </p:cNvPr>
          <p:cNvSpPr txBox="1"/>
          <p:nvPr/>
        </p:nvSpPr>
        <p:spPr>
          <a:xfrm>
            <a:off x="7402474" y="1017806"/>
            <a:ext cx="4253728" cy="28110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s-MX" b="1" dirty="0">
                <a:latin typeface="Verdana"/>
                <a:ea typeface="Verdana"/>
              </a:rPr>
              <a:t>Más figuras</a:t>
            </a:r>
            <a:endParaRPr lang="es-MX" dirty="0"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geom_text</a:t>
            </a:r>
            <a:endParaRPr lang="en-US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geom_segment</a:t>
            </a:r>
            <a:endParaRPr lang="es-MX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geom_boxplot</a:t>
            </a:r>
            <a:endParaRPr lang="es-MX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geom_polygon</a:t>
            </a:r>
            <a:endParaRPr lang="es-MX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marL="285750" indent="-285750">
              <a:spcBef>
                <a:spcPts val="1000"/>
              </a:spcBef>
              <a:buFont typeface="Arial,Sans-Serif"/>
              <a:buChar char="•"/>
            </a:pPr>
            <a:r>
              <a:rPr lang="es-MX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Verdana"/>
                <a:ea typeface="Verdana"/>
              </a:rPr>
              <a:t>geom_density</a:t>
            </a:r>
            <a:endParaRPr lang="es-MX">
              <a:solidFill>
                <a:schemeClr val="tx1">
                  <a:lumMod val="60000"/>
                  <a:lumOff val="40000"/>
                </a:schemeClr>
              </a:solidFill>
              <a:latin typeface="Verdana"/>
              <a:ea typeface="Verdana"/>
            </a:endParaRPr>
          </a:p>
          <a:p>
            <a:pPr algn="l"/>
            <a:endParaRPr lang="es-ES">
              <a:ea typeface="Calibri"/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ED70D34-DFC5-1413-177A-D3AC2E1B734D}"/>
              </a:ext>
            </a:extLst>
          </p:cNvPr>
          <p:cNvSpPr txBox="1"/>
          <p:nvPr/>
        </p:nvSpPr>
        <p:spPr>
          <a:xfrm>
            <a:off x="1006258" y="4665379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C0D08D4-B2D9-893D-5111-0E1EC30FF007}"/>
              </a:ext>
            </a:extLst>
          </p:cNvPr>
          <p:cNvSpPr txBox="1"/>
          <p:nvPr/>
        </p:nvSpPr>
        <p:spPr>
          <a:xfrm>
            <a:off x="555298" y="4251518"/>
            <a:ext cx="10728006" cy="2616749"/>
          </a:xfrm>
          <a:prstGeom prst="rect">
            <a:avLst/>
          </a:prstGeom>
          <a:solidFill>
            <a:schemeClr val="tx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endParaRPr lang="es-MX" b="1">
              <a:solidFill>
                <a:srgbClr val="FFFFFF"/>
              </a:solidFill>
              <a:latin typeface="Verdana"/>
              <a:ea typeface="Verdana"/>
            </a:endParaRP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es-MX" b="1">
                <a:solidFill>
                  <a:srgbClr val="FFFFFF"/>
                </a:solidFill>
                <a:latin typeface="Verdana"/>
                <a:ea typeface="Verdana"/>
              </a:rPr>
              <a:t>Memorizar las funciones es una mala estrategia para mejorar en </a:t>
            </a:r>
            <a:r>
              <a:rPr lang="es-MX" b="1" err="1">
                <a:solidFill>
                  <a:srgbClr val="FFFFFF"/>
                </a:solidFill>
                <a:latin typeface="Verdana"/>
                <a:ea typeface="Verdana"/>
              </a:rPr>
              <a:t>ggplot</a:t>
            </a:r>
            <a:endParaRPr lang="es-MX">
              <a:solidFill>
                <a:srgbClr val="FFFFFF"/>
              </a:solidFill>
              <a:latin typeface="Verdana"/>
              <a:ea typeface="Verdana"/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s-MX">
                <a:solidFill>
                  <a:srgbClr val="FFFFFF"/>
                </a:solidFill>
                <a:latin typeface="Verdana"/>
                <a:ea typeface="Verdana"/>
              </a:rPr>
              <a:t>Debemos preocuparnos de 2 cosas: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s-MX">
                <a:solidFill>
                  <a:srgbClr val="FFFFFF"/>
                </a:solidFill>
                <a:latin typeface="Verdana"/>
                <a:ea typeface="Verdana"/>
              </a:rPr>
              <a:t>Entender la sintaxis de </a:t>
            </a:r>
            <a:r>
              <a:rPr lang="es-MX" err="1">
                <a:solidFill>
                  <a:srgbClr val="FFFFFF"/>
                </a:solidFill>
                <a:latin typeface="Verdana"/>
                <a:ea typeface="Verdana"/>
              </a:rPr>
              <a:t>ggplot</a:t>
            </a:r>
            <a:endParaRPr lang="es-MX">
              <a:solidFill>
                <a:srgbClr val="FFFFFF"/>
              </a:solidFill>
              <a:latin typeface="Verdana"/>
              <a:ea typeface="Verdana"/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s-MX">
                <a:solidFill>
                  <a:srgbClr val="FFFFFF"/>
                </a:solidFill>
                <a:latin typeface="Verdana"/>
                <a:ea typeface="Verdana"/>
              </a:rPr>
              <a:t>Aprender a buscar rápidamente en internet lo que necesitamos</a:t>
            </a:r>
            <a:endParaRPr lang="es-ES">
              <a:solidFill>
                <a:srgbClr val="FFFFFF"/>
              </a:solidFill>
              <a:cs typeface="Calibri" panose="020F0502020204030204"/>
            </a:endParaRPr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D7C498D-0BA7-CAA7-F14F-213A4B325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25" y="3267710"/>
            <a:ext cx="1565910" cy="159258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C7B09FB-305E-D226-3142-CAE91039A7EF}"/>
              </a:ext>
            </a:extLst>
          </p:cNvPr>
          <p:cNvSpPr txBox="1"/>
          <p:nvPr/>
        </p:nvSpPr>
        <p:spPr>
          <a:xfrm>
            <a:off x="0" y="63500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1600" b="1" dirty="0">
                <a:solidFill>
                  <a:srgbClr val="FFFFFF"/>
                </a:solidFill>
                <a:latin typeface="Verdana"/>
              </a:rPr>
              <a:t>04.</a:t>
            </a:r>
            <a:r>
              <a:rPr lang="es-ES" sz="1600" dirty="0">
                <a:latin typeface="Verdana"/>
              </a:rPr>
              <a:t>​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7828002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1397-03E1-874F-BD91-C5A1CB5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039484684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D2BDAD-513B-4B88-892F-43642AA53E55}">
  <ds:schemaRefs>
    <ds:schemaRef ds:uri="6fc35979-dbb1-4d4b-8727-6470e0646fe1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a369e572-027a-44c0-8f11-2f588a2a133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2E012E1-9406-4A37-BF5E-878E31FBD630}">
  <ds:schemaRefs>
    <ds:schemaRef ds:uri="6fc35979-dbb1-4d4b-8727-6470e0646fe1"/>
    <ds:schemaRef ds:uri="a369e572-027a-44c0-8f11-2f588a2a13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850</Words>
  <Application>Microsoft Office PowerPoint</Application>
  <PresentationFormat>Panorámica</PresentationFormat>
  <Paragraphs>198</Paragraphs>
  <Slides>17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5" baseType="lpstr">
      <vt:lpstr>Arial</vt:lpstr>
      <vt:lpstr>Arial,Sans-Serif</vt:lpstr>
      <vt:lpstr>Avenir Next Demi Bold</vt:lpstr>
      <vt:lpstr>Calibri</vt:lpstr>
      <vt:lpstr>Consolas</vt:lpstr>
      <vt:lpstr>Times New Roman</vt:lpstr>
      <vt:lpstr>Verdana</vt:lpstr>
      <vt:lpstr>Tema de Office</vt:lpstr>
      <vt:lpstr>Visualización con ggplot II</vt:lpstr>
      <vt:lpstr>Contenidos</vt:lpstr>
      <vt:lpstr>01.</vt:lpstr>
      <vt:lpstr>Presentación de PowerPoint</vt:lpstr>
      <vt:lpstr>Presentación de PowerPoint</vt:lpstr>
      <vt:lpstr>Presentación de PowerPoint</vt:lpstr>
      <vt:lpstr>02.</vt:lpstr>
      <vt:lpstr>Presentación de PowerPoint</vt:lpstr>
      <vt:lpstr>Presentación de PowerPoint</vt:lpstr>
      <vt:lpstr>03.</vt:lpstr>
      <vt:lpstr>Presentación de PowerPoint</vt:lpstr>
      <vt:lpstr>Presentación de PowerPoint</vt:lpstr>
      <vt:lpstr>Presentación de PowerPoint</vt:lpstr>
      <vt:lpstr>04.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Pamela Beatriz Aguirre Montero</cp:lastModifiedBy>
  <cp:revision>229</cp:revision>
  <dcterms:created xsi:type="dcterms:W3CDTF">2021-02-12T20:31:37Z</dcterms:created>
  <dcterms:modified xsi:type="dcterms:W3CDTF">2024-08-08T15:15:19Z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