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4"/>
  </p:sldMasterIdLst>
  <p:notesMasterIdLst>
    <p:notesMasterId r:id="rId29"/>
  </p:notesMasterIdLst>
  <p:handoutMasterIdLst>
    <p:handoutMasterId r:id="rId30"/>
  </p:handoutMasterIdLst>
  <p:sldIdLst>
    <p:sldId id="1195" r:id="rId5"/>
    <p:sldId id="1212" r:id="rId6"/>
    <p:sldId id="1200" r:id="rId7"/>
    <p:sldId id="1225" r:id="rId8"/>
    <p:sldId id="1233" r:id="rId9"/>
    <p:sldId id="1234" r:id="rId10"/>
    <p:sldId id="1235" r:id="rId11"/>
    <p:sldId id="1248" r:id="rId12"/>
    <p:sldId id="1237" r:id="rId13"/>
    <p:sldId id="1213" r:id="rId14"/>
    <p:sldId id="1249" r:id="rId15"/>
    <p:sldId id="1239" r:id="rId16"/>
    <p:sldId id="1238" r:id="rId17"/>
    <p:sldId id="1240" r:id="rId18"/>
    <p:sldId id="1241" r:id="rId19"/>
    <p:sldId id="1242" r:id="rId20"/>
    <p:sldId id="1243" r:id="rId21"/>
    <p:sldId id="1250" r:id="rId22"/>
    <p:sldId id="1244" r:id="rId23"/>
    <p:sldId id="1245" r:id="rId24"/>
    <p:sldId id="1246" r:id="rId25"/>
    <p:sldId id="1247" r:id="rId26"/>
    <p:sldId id="1251" r:id="rId27"/>
    <p:sldId id="1194" r:id="rId2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395B16-D144-E05E-6AD4-CC5265F2A903}" name="Fernando Ignacio Sepulveda Retamal" initials="FR" userId="S::fisepulvedar@ine.gob.cl::3aae470f-f0d4-4802-9527-3e234eec2ae8" providerId="AD"/>
  <p188:author id="{350CFC4F-D62E-2D08-0112-39468D1326FF}" name="Macarena Margarita Alvarado Moscoso" initials="MMAM" userId="S::mmalvaradom@ine.gob.cl::97eb5301-70cb-4ad6-b369-5221ed2e3c24" providerId="AD"/>
  <p188:author id="{83F96F54-0C16-4D04-A207-4ECA5D8C8288}" name="Maria Cristina Rojas Gonzalez" initials="MG" userId="S::mcrojasg@ine.gob.cl::823db842-bb46-4851-b6a7-ed239df02e91" providerId="AD"/>
  <p188:author id="{39440EA7-7EFC-9C50-A6FC-E55DAF6F3B30}" name="Moises David Hazan Meyohas" initials="MDHM" userId="S::mdhazanm@ine.gob.cl::5d5b3851-8a5e-4f5d-8401-5dce42f168fd" providerId="AD"/>
  <p188:author id="{161AC6B1-D71E-FA9E-E265-1D61BA1A2075}" name="Francisco Alfredo Avila Rojas" initials="FR" userId="S::faavilar@ine.gob.cl::2a287e1a-42a9-4432-b687-fad09cdcc66f" providerId="AD"/>
  <p188:author id="{9006B0D9-5D55-45E5-9F30-79EFBC4176D3}" name="Patricia Estephanie Casanova Vidal" initials="PV" userId="S::pecasanovav@ine.gob.cl::22b9f4f8-25f9-414d-98e2-b60c7c4093d2" providerId="AD"/>
  <p188:author id="{6772A6E3-DB01-427E-B830-9E9B9FB99010}" name="Miguel Angel Lara Arzola" initials="MALA" userId="S::malaraa@ine.gob.cl::efad392e-06be-4271-b894-ef0177d8f771" providerId="AD"/>
  <p188:author id="{0533C1FD-DC60-3790-EC0D-83C2DAD1516F}" name="Diego Javier George-Nascimento Escobar" initials="DE" userId="S::dgnascimentoe@ine.gob.cl::62f5108b-a580-4268-b738-08ab9e30b647" providerId="AD"/>
  <p188:author id="{CA9FA1FF-B4CE-E062-B9F4-57EB4FACBF79}" name="Bernardita Luz Saona Urmeneta" initials="BLSU" userId="S::blsaonau@ine.gob.cl::6444f610-708a-4d53-bc10-9155bdd3281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>
    <p:extLst>
      <p:ext uri="{19B8F6BF-5375-455C-9EA6-DF929625EA0E}">
        <p15:presenceInfo xmlns:p15="http://schemas.microsoft.com/office/powerpoint/2012/main" userId="S::lcespinosac@ine.gob.cl::3bfe4ca0-6f44-4b10-9d37-cb203dbab9dc" providerId="AD"/>
      </p:ext>
    </p:extLst>
  </p:cmAuthor>
  <p:cmAuthor id="2" name="Bernardita Luz Saona Urmeneta" initials="BU" lastIdx="3" clrIdx="1">
    <p:extLst>
      <p:ext uri="{19B8F6BF-5375-455C-9EA6-DF929625EA0E}">
        <p15:presenceInfo xmlns:p15="http://schemas.microsoft.com/office/powerpoint/2012/main" userId="S::blsaonau@ine.gob.cl::6444f610-708a-4d53-bc10-9155bdd32811" providerId="AD"/>
      </p:ext>
    </p:extLst>
  </p:cmAuthor>
  <p:cmAuthor id="3" name="Carolina de la Paz Mascareño Orellana" initials="CO" lastIdx="3" clrIdx="2">
    <p:extLst>
      <p:ext uri="{19B8F6BF-5375-455C-9EA6-DF929625EA0E}">
        <p15:presenceInfo xmlns:p15="http://schemas.microsoft.com/office/powerpoint/2012/main" userId="S::cpmascarenoo@ine.gob.cl::dea08ac7-1536-470d-9939-1c4e33ed7efe" providerId="AD"/>
      </p:ext>
    </p:extLst>
  </p:cmAuthor>
  <p:cmAuthor id="4" name="Alex Philip Caro Hidalgo" initials="APCH" lastIdx="1" clrIdx="3">
    <p:extLst>
      <p:ext uri="{19B8F6BF-5375-455C-9EA6-DF929625EA0E}">
        <p15:presenceInfo xmlns:p15="http://schemas.microsoft.com/office/powerpoint/2012/main" userId="Alex Philip Caro Hidal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361"/>
    <a:srgbClr val="F8A64D"/>
    <a:srgbClr val="663C77"/>
    <a:srgbClr val="2C427E"/>
    <a:srgbClr val="1E3C7D"/>
    <a:srgbClr val="E3771E"/>
    <a:srgbClr val="EB7D1D"/>
    <a:srgbClr val="EF7F1C"/>
    <a:srgbClr val="EF9E08"/>
    <a:srgbClr val="F29E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32B229-7A5B-9F63-9EB2-B34F6C153958}" v="665" dt="2024-08-07T21:06:20.3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38351EB-43EC-400C-8D47-B9B4E4CF9C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03774F-8F53-4DDA-BB10-22A23B0834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08-08-2024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5E16D96-AFC9-4B10-AABB-D76F2F3E92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35977A8-9A7E-4F3A-B327-30C069902F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3566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08-08-2024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1161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544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0230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0043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6252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5EE5ED13-15D3-4F53-8498-F4BA6FD33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DEF9AB8C-2940-4485-9730-BE32B49704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7DE4E7D3-D5C1-6F4B-A690-8E90E6A073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>
            <a:extLst>
              <a:ext uri="{FF2B5EF4-FFF2-40B4-BE49-F238E27FC236}">
                <a16:creationId xmlns:a16="http://schemas.microsoft.com/office/drawing/2014/main" id="{62F9BE83-0940-E247-94C9-45B1A2277F41}"/>
              </a:ext>
            </a:extLst>
          </p:cNvPr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8C21114-1347-2E40-9B7A-BDF8E474B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>
            <a:extLst>
              <a:ext uri="{FF2B5EF4-FFF2-40B4-BE49-F238E27FC236}">
                <a16:creationId xmlns:a16="http://schemas.microsoft.com/office/drawing/2014/main" id="{917F818E-2443-074B-8BBB-7BD103FBDA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4DFF54-851F-714B-94DE-90DC5ED9A991}"/>
              </a:ext>
            </a:extLst>
          </p:cNvPr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03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E53D3-8C4B-764B-BE93-F714A45A1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6D3748-50DD-4A84-9F65-596714C2FA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7D78D2D8-C7E2-4325-9899-E5196E2E18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9DAE64B2-3A4A-4EE1-BD2E-70DE3556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0F8A4489-CB53-4D9E-BFDD-9F3BEECF1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>
            <a:extLst>
              <a:ext uri="{FF2B5EF4-FFF2-40B4-BE49-F238E27FC236}">
                <a16:creationId xmlns:a16="http://schemas.microsoft.com/office/drawing/2014/main" id="{693EA85D-1FFD-4C09-BBCA-285CD9734A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DE4A06C0-2958-42AB-983D-DA25907262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75EAC8E-8401-3845-8F3A-AC73E05012AE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E488484-B611-FD4B-9755-F561E8E6EEF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0DB0D21C-114B-BE45-8F7B-29D8E7D144D0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E21FBF6D-E4A9-234F-9941-C65EE1B5EE28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F1F8302E-FB56-D74C-AD08-B9FAA6C6EC71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E3995E5B-126B-C343-B555-95526E55E488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6ACCD4-E98B-431B-AB58-AA4C1C0D28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BA418DF-9CE4-B846-BE19-F056C6335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34CEEE-8653-E04B-9CDB-FEACBB6E6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49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378963B-B5E6-014F-9B1B-CB38734633A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>
            <a:extLst>
              <a:ext uri="{FF2B5EF4-FFF2-40B4-BE49-F238E27FC236}">
                <a16:creationId xmlns:a16="http://schemas.microsoft.com/office/drawing/2014/main" id="{1CAEE97E-D32B-2244-B664-F02D5E1A6B9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AE6D03C-48CA-2040-A9A3-EE7F8E9B4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/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284CB5-07F8-9B46-A929-38F361635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/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544ED63-E331-C644-9F8F-8E9A48E114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D6078EC-57DD-C24D-805C-20EBB641E0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72E79-F4C4-184F-BE98-DB846CD21A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>
            <a:extLst>
              <a:ext uri="{FF2B5EF4-FFF2-40B4-BE49-F238E27FC236}">
                <a16:creationId xmlns:a16="http://schemas.microsoft.com/office/drawing/2014/main" id="{2A9CEA81-9BDF-154A-9C52-8DE2F59F48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>
            <a:extLst>
              <a:ext uri="{FF2B5EF4-FFF2-40B4-BE49-F238E27FC236}">
                <a16:creationId xmlns:a16="http://schemas.microsoft.com/office/drawing/2014/main" id="{BB7A5C48-E7DF-9041-9A3B-E6A434BEC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0BE4FAAE-840C-B149-81E3-E133BA697F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248BA9F-FAD1-834E-94B9-48E3DF1F7ED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8822E21-E574-E34B-91DE-D2D125D3F388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D94292C-0F6B-0A45-A6DE-E71E87774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C84E048F-4A4E-574B-8CD9-D92630E2A3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1F1CA6-AB54-4642-9F69-B48553916D9E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649DAE1C-34EE-444E-98F7-625F6A1D541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>
            <a:extLst>
              <a:ext uri="{FF2B5EF4-FFF2-40B4-BE49-F238E27FC236}">
                <a16:creationId xmlns:a16="http://schemas.microsoft.com/office/drawing/2014/main" id="{7E5BBB0F-736F-814B-A3FA-F1FA211ED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174294EA-5490-054D-A312-B0FCB50D68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53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65969C-0062-564B-8329-5318EFA9B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96F2751-1870-994C-A951-8AE2328A7BBB}"/>
              </a:ext>
            </a:extLst>
          </p:cNvPr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C3E054-EBC8-A843-8C6D-E02E87480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/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42987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67E4218-0997-844B-A78A-551E81C193CA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02B214-C334-6C4E-9997-F63D54AB0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  <p:extLst>
      <p:ext uri="{BB962C8B-B14F-4D97-AF65-F5344CB8AC3E}">
        <p14:creationId xmlns:p14="http://schemas.microsoft.com/office/powerpoint/2010/main" val="34399712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CF54E9-AB00-476E-BD58-51BF1BF4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00BDE7-635B-4513-A2AC-171CAF2F0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3A77F-8550-4C94-BA00-AE5D3FBF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pPr/>
              <a:t>08-08-2024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ED166-BA77-4009-A34D-182C5414A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9703A-1694-40B7-AB4F-0261AA7E7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14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780" r:id="rId2"/>
    <p:sldLayoutId id="2147484141" r:id="rId3"/>
    <p:sldLayoutId id="2147483882" r:id="rId4"/>
    <p:sldLayoutId id="2147483883" r:id="rId5"/>
    <p:sldLayoutId id="2147483819" r:id="rId6"/>
    <p:sldLayoutId id="2147484147" r:id="rId7"/>
    <p:sldLayoutId id="2147484142" r:id="rId8"/>
    <p:sldLayoutId id="2147484140" r:id="rId9"/>
    <p:sldLayoutId id="2147483795" r:id="rId10"/>
    <p:sldLayoutId id="2147484146" r:id="rId11"/>
    <p:sldLayoutId id="2147483887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es.wikipedia.org/wiki/John_W._Tukey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github.com/rivaquiroga/guaguas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67397" y="2347311"/>
            <a:ext cx="5790014" cy="1718922"/>
          </a:xfrm>
        </p:spPr>
        <p:txBody>
          <a:bodyPr/>
          <a:lstStyle/>
          <a:p>
            <a:r>
              <a:rPr lang="es-MX">
                <a:latin typeface="Verdana"/>
                <a:ea typeface="Verdana"/>
              </a:rPr>
              <a:t>Visualización con </a:t>
            </a:r>
            <a:r>
              <a:rPr lang="es-MX" err="1">
                <a:latin typeface="Verdana"/>
                <a:ea typeface="Verdana"/>
              </a:rPr>
              <a:t>ggplot</a:t>
            </a:r>
            <a:r>
              <a:rPr lang="es-MX">
                <a:latin typeface="Verdana"/>
                <a:ea typeface="Verdana"/>
              </a:rPr>
              <a:t> I</a:t>
            </a:r>
            <a:endParaRPr lang="en-PH"/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>
                <a:latin typeface="Verdana"/>
                <a:ea typeface="Verdana"/>
              </a:rPr>
              <a:t>2024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129615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397DC4-D5A1-DE4C-88C4-5F7E45F693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88035" y="2247120"/>
            <a:ext cx="5692058" cy="482251"/>
          </a:xfrm>
        </p:spPr>
        <p:txBody>
          <a:bodyPr/>
          <a:lstStyle/>
          <a:p>
            <a:r>
              <a:rPr lang="es-CL" dirty="0">
                <a:latin typeface="Verdana"/>
                <a:ea typeface="Verdana"/>
              </a:rPr>
              <a:t>La importancia de la visualización</a:t>
            </a:r>
            <a:endParaRPr lang="es-CL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39A29E-2E24-F144-85A7-B277793475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88034" y="3014373"/>
            <a:ext cx="5692057" cy="482400"/>
          </a:xfrm>
        </p:spPr>
        <p:txBody>
          <a:bodyPr>
            <a:normAutofit/>
          </a:bodyPr>
          <a:lstStyle/>
          <a:p>
            <a:r>
              <a:rPr lang="es-CL" dirty="0">
                <a:latin typeface="Verdana"/>
                <a:ea typeface="Verdana"/>
              </a:rPr>
              <a:t>Generando gráficos en R 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EC21A0F-F7F6-D84E-B46A-D9B94067F1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88034" y="3801786"/>
            <a:ext cx="5692057" cy="4824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s-CL" dirty="0">
                <a:latin typeface="Verdana"/>
                <a:ea typeface="Verdana"/>
              </a:rPr>
              <a:t>La sintaxis de </a:t>
            </a:r>
            <a:r>
              <a:rPr lang="es-CL" dirty="0" err="1">
                <a:latin typeface="Verdana"/>
                <a:ea typeface="Verdana"/>
              </a:rPr>
              <a:t>ggplot</a:t>
            </a:r>
            <a:r>
              <a:rPr lang="es-CL" dirty="0">
                <a:latin typeface="Verdana"/>
                <a:ea typeface="Verdana"/>
              </a:rPr>
              <a:t> 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D889159-D8BB-F440-8907-AE5E8CA50D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88034" y="4597330"/>
            <a:ext cx="5692057" cy="4824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s-CL" dirty="0">
                <a:latin typeface="Verdana"/>
                <a:ea typeface="Verdana"/>
              </a:rPr>
              <a:t>Añadiendo elementos de visualización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8A38AB7F-C588-3242-84E9-FF2B1A9ABF4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934531" y="2246971"/>
            <a:ext cx="1053503" cy="482400"/>
          </a:xfrm>
        </p:spPr>
        <p:txBody>
          <a:bodyPr/>
          <a:lstStyle/>
          <a:p>
            <a:r>
              <a:rPr lang="es-CL"/>
              <a:t>01.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221F73AD-1818-4E49-B7E4-B7DD912BD06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934531" y="3014373"/>
            <a:ext cx="1053503" cy="482400"/>
          </a:xfrm>
        </p:spPr>
        <p:txBody>
          <a:bodyPr/>
          <a:lstStyle/>
          <a:p>
            <a:r>
              <a:rPr lang="es-CL"/>
              <a:t>02.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E678B7C6-CA3F-944B-A2AE-424CBADD64E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934531" y="3801786"/>
            <a:ext cx="1053503" cy="482400"/>
          </a:xfrm>
        </p:spPr>
        <p:txBody>
          <a:bodyPr/>
          <a:lstStyle/>
          <a:p>
            <a:r>
              <a:rPr lang="es-CL"/>
              <a:t>03.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AB35B73D-E44F-CC47-B699-F2195AD3B2E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934531" y="4597330"/>
            <a:ext cx="1053503" cy="482400"/>
          </a:xfrm>
        </p:spPr>
        <p:txBody>
          <a:bodyPr/>
          <a:lstStyle/>
          <a:p>
            <a:r>
              <a:rPr lang="es-CL"/>
              <a:t>04.</a:t>
            </a: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852D78C1-FB6D-C545-B50E-59AA38CD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200"/>
              <a:t>Contenidos</a:t>
            </a:r>
          </a:p>
        </p:txBody>
      </p:sp>
    </p:spTree>
    <p:extLst>
      <p:ext uri="{BB962C8B-B14F-4D97-AF65-F5344CB8AC3E}">
        <p14:creationId xmlns:p14="http://schemas.microsoft.com/office/powerpoint/2010/main" val="403412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15514"/>
            <a:ext cx="6568898" cy="7883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La importancia de la visualización</a:t>
            </a:r>
            <a:endParaRPr lang="es-CL" sz="3800" dirty="0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2107960398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14306A8-E4BC-A00C-3472-5A9082319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31" t="134" r="20673"/>
          <a:stretch/>
        </p:blipFill>
        <p:spPr>
          <a:xfrm>
            <a:off x="4060662" y="3527860"/>
            <a:ext cx="3390908" cy="3171024"/>
          </a:xfrm>
          <a:prstGeom prst="rect">
            <a:avLst/>
          </a:prstGeom>
        </p:spPr>
      </p:pic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640286"/>
            <a:ext cx="10888408" cy="800649"/>
          </a:xfrm>
        </p:spPr>
        <p:txBody>
          <a:bodyPr vert="horz" lIns="0" tIns="45720" rIns="0" bIns="45720" rtlCol="0" anchor="t">
            <a:normAutofit fontScale="77500" lnSpcReduction="20000"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La visualización juega un rol importante en las etapas del análisis de datos:</a:t>
            </a:r>
            <a:endParaRPr lang="es-MX" alt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La importancia de la visualización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1131976" y="1910745"/>
            <a:ext cx="8013147" cy="275989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s-MX" altLang="es-CL" sz="1800" b="1" dirty="0"/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sz="2400" dirty="0">
                <a:latin typeface="Verdana"/>
                <a:ea typeface="Verdana"/>
              </a:rPr>
              <a:t>Exploración</a:t>
            </a:r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sz="2400" dirty="0">
                <a:latin typeface="Verdana"/>
                <a:ea typeface="Verdana"/>
              </a:rPr>
              <a:t>Modelamiento</a:t>
            </a:r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sz="2400" dirty="0">
                <a:latin typeface="Verdana"/>
                <a:ea typeface="Verdana"/>
              </a:rPr>
              <a:t>Comunicación</a:t>
            </a:r>
          </a:p>
          <a:p>
            <a:pPr marL="342900" indent="-342900" algn="r">
              <a:lnSpc>
                <a:spcPct val="150000"/>
              </a:lnSpc>
              <a:buChar char="•"/>
            </a:pPr>
            <a:endParaRPr lang="es-MX" sz="2000">
              <a:latin typeface="Verdana"/>
              <a:ea typeface="Verdana"/>
            </a:endParaRPr>
          </a:p>
          <a:p>
            <a:pPr algn="r">
              <a:lnSpc>
                <a:spcPct val="150000"/>
              </a:lnSpc>
            </a:pPr>
            <a:endParaRPr lang="es-MX" sz="1800">
              <a:latin typeface="Verdana"/>
              <a:ea typeface="Verdana"/>
            </a:endParaRPr>
          </a:p>
          <a:p>
            <a:pPr algn="r">
              <a:lnSpc>
                <a:spcPct val="150000"/>
              </a:lnSpc>
            </a:pPr>
            <a:endParaRPr lang="es-MX" sz="1800" dirty="0"/>
          </a:p>
          <a:p>
            <a:pPr marL="342900" indent="-342900">
              <a:lnSpc>
                <a:spcPct val="150000"/>
              </a:lnSpc>
              <a:buChar char="•"/>
            </a:pPr>
            <a:endParaRPr lang="es-MX" sz="18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4EDDF020-273C-9A59-F1CD-167ADAF498F4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01.</a:t>
            </a:r>
            <a:endParaRPr lang="es-CL" sz="1600">
              <a:solidFill>
                <a:srgbClr val="000000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8A0672D-E45E-58E8-DF42-91778C13BADF}"/>
              </a:ext>
            </a:extLst>
          </p:cNvPr>
          <p:cNvSpPr txBox="1"/>
          <p:nvPr/>
        </p:nvSpPr>
        <p:spPr>
          <a:xfrm>
            <a:off x="6200174" y="2438400"/>
            <a:ext cx="5299275" cy="18882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2000" dirty="0">
                <a:latin typeface="Verdana"/>
              </a:rPr>
              <a:t>"</a:t>
            </a:r>
            <a:r>
              <a:rPr lang="es-MX" sz="2000" i="1" dirty="0">
                <a:latin typeface="Verdana"/>
              </a:rPr>
              <a:t>Un simple gráfico ha traído más información a la mente de los analistas que cualquier otro dispositivo</a:t>
            </a:r>
            <a:r>
              <a:rPr lang="es-MX" sz="2000" dirty="0">
                <a:latin typeface="Verdana"/>
              </a:rPr>
              <a:t>" (John Tukey)</a:t>
            </a:r>
            <a:r>
              <a:rPr lang="es-ES" sz="2000" dirty="0">
                <a:latin typeface="Verdana"/>
                <a:ea typeface="Verdana"/>
              </a:rPr>
              <a:t>​</a:t>
            </a:r>
            <a:endParaRPr lang="es-ES" sz="20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4582732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40376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Aspectos a considerar</a:t>
            </a:r>
            <a:endParaRPr lang="es-MX" alt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La importancia de la visualización</a:t>
            </a:r>
            <a:endParaRPr lang="es-ES" dirty="0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751723" y="1536637"/>
            <a:ext cx="10558418" cy="474109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Char char="•"/>
            </a:pPr>
            <a:r>
              <a:rPr lang="es-MX" altLang="es-CL" sz="1800">
                <a:latin typeface="Verdana"/>
                <a:ea typeface="Verdana"/>
              </a:rPr>
              <a:t>Los gráficos nos permiten </a:t>
            </a:r>
            <a:r>
              <a:rPr lang="es-MX" altLang="es-CL" sz="1800" b="1">
                <a:latin typeface="Verdana"/>
                <a:ea typeface="Verdana"/>
              </a:rPr>
              <a:t>comunicar y atraer la atención de una audiencia</a:t>
            </a:r>
            <a:r>
              <a:rPr lang="es-MX" altLang="es-CL" sz="1800">
                <a:latin typeface="Verdana"/>
                <a:ea typeface="Verdana"/>
              </a:rPr>
              <a:t>: </a:t>
            </a:r>
            <a:r>
              <a:rPr lang="es-MX" altLang="es-CL" sz="1800">
                <a:latin typeface="Verdana"/>
                <a:ea typeface="Verdana"/>
                <a:hlinkClick r:id="rId2"/>
              </a:rPr>
              <a:t>John Tukey</a:t>
            </a:r>
            <a:endParaRPr lang="es-ES" sz="1800"/>
          </a:p>
          <a:p>
            <a:pPr marL="285750" indent="-285750">
              <a:lnSpc>
                <a:spcPct val="150000"/>
              </a:lnSpc>
              <a:buChar char="•"/>
            </a:pPr>
            <a:r>
              <a:rPr lang="es-MX" altLang="es-CL" sz="1800">
                <a:latin typeface="Verdana"/>
                <a:ea typeface="Verdana"/>
              </a:rPr>
              <a:t>Más allá de esto, debemos considerar que es necesaria la correcta utilización de las herramientas que disponemos, con la finalidad de que </a:t>
            </a:r>
            <a:r>
              <a:rPr lang="es-MX" altLang="es-CL" sz="1800" b="1">
                <a:latin typeface="Verdana"/>
                <a:ea typeface="Verdana"/>
              </a:rPr>
              <a:t>nuestros gráficos reflejen, de la manera más fidedigna posible, la realidad que estamos intentando medir</a:t>
            </a:r>
            <a:r>
              <a:rPr lang="es-MX" altLang="es-CL" sz="1800">
                <a:latin typeface="Verdana"/>
                <a:ea typeface="Verdana"/>
              </a:rPr>
              <a:t>.</a:t>
            </a:r>
          </a:p>
          <a:p>
            <a:pPr>
              <a:lnSpc>
                <a:spcPct val="150000"/>
              </a:lnSpc>
            </a:pPr>
            <a:endParaRPr lang="es-MX" altLang="es-CL" sz="1800">
              <a:latin typeface="Verdana"/>
              <a:ea typeface="Verdana"/>
            </a:endParaRPr>
          </a:p>
          <a:p>
            <a:pPr>
              <a:lnSpc>
                <a:spcPct val="150000"/>
              </a:lnSpc>
            </a:pPr>
            <a:endParaRPr lang="es-MX" altLang="es-CL" sz="1800">
              <a:latin typeface="Verdana"/>
              <a:ea typeface="Verdana"/>
            </a:endParaRPr>
          </a:p>
          <a:p>
            <a:pPr>
              <a:lnSpc>
                <a:spcPct val="150000"/>
              </a:lnSpc>
            </a:pPr>
            <a:endParaRPr lang="es-MX" altLang="es-CL" sz="1800">
              <a:latin typeface="Verdana"/>
              <a:ea typeface="Verdana"/>
            </a:endParaRPr>
          </a:p>
          <a:p>
            <a:pPr>
              <a:lnSpc>
                <a:spcPct val="150000"/>
              </a:lnSpc>
            </a:pPr>
            <a:endParaRPr lang="es-MX" altLang="es-CL" sz="1800">
              <a:latin typeface="Verdana"/>
              <a:ea typeface="Verdana"/>
            </a:endParaRPr>
          </a:p>
          <a:p>
            <a:pPr algn="ctr">
              <a:lnSpc>
                <a:spcPct val="150000"/>
              </a:lnSpc>
            </a:pPr>
            <a:r>
              <a:rPr lang="es-MX" altLang="es-CL" sz="1800" b="1">
                <a:latin typeface="Verdana"/>
                <a:ea typeface="Verdana"/>
              </a:rPr>
              <a:t>Una mala construcción de gráficos puede generar visualizaciones no efectivas</a:t>
            </a:r>
            <a:endParaRPr lang="es-MX" altLang="es-CL" sz="1800" b="1"/>
          </a:p>
          <a:p>
            <a:pPr>
              <a:lnSpc>
                <a:spcPct val="150000"/>
              </a:lnSpc>
            </a:pPr>
            <a:endParaRPr lang="es-MX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8207E241-6B8A-C900-2263-1CEEAE642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663" y="3736975"/>
            <a:ext cx="2466975" cy="2266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823C0EB-16E8-8884-5AA7-52F9C4C4269C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b="1">
                <a:solidFill>
                  <a:srgbClr val="FFFFFF"/>
                </a:solidFill>
                <a:latin typeface="Verdana"/>
              </a:rPr>
              <a:t>01.</a:t>
            </a:r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F951574-58E1-1CB0-D9A5-C3686F6492A0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b="1">
                <a:solidFill>
                  <a:srgbClr val="FFFFFF"/>
                </a:solidFill>
                <a:latin typeface="Verdana"/>
              </a:rPr>
              <a:t>01.</a:t>
            </a:r>
            <a:endParaRPr lang="es-ES"/>
          </a:p>
        </p:txBody>
      </p:sp>
      <p:sp>
        <p:nvSpPr>
          <p:cNvPr id="11" name="Marcador de texto 2">
            <a:extLst>
              <a:ext uri="{FF2B5EF4-FFF2-40B4-BE49-F238E27FC236}">
                <a16:creationId xmlns:a16="http://schemas.microsoft.com/office/drawing/2014/main" id="{1CE943BE-BE23-2FEA-CA69-214977E1A30F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01.</a:t>
            </a:r>
            <a:endParaRPr lang="es-CL" sz="1600">
              <a:solidFill>
                <a:srgbClr val="000000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34032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40376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Visualización no efectiva</a:t>
            </a:r>
            <a:endParaRPr lang="es-MX" alt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La importancia de la visualización</a:t>
            </a:r>
            <a:endParaRPr lang="es-ES" dirty="0"/>
          </a:p>
        </p:txBody>
      </p:sp>
      <p:pic>
        <p:nvPicPr>
          <p:cNvPr id="4" name="Imagen 3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9D482259-E595-1CA1-6C10-284322F3C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972" y="1206500"/>
            <a:ext cx="9351357" cy="5422900"/>
          </a:xfrm>
          <a:prstGeom prst="rect">
            <a:avLst/>
          </a:prstGeom>
        </p:spPr>
      </p:pic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B697665C-B8D3-E288-770E-A1199C5DCCE1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01.</a:t>
            </a:r>
            <a:endParaRPr lang="es-CL" sz="1600">
              <a:solidFill>
                <a:srgbClr val="000000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035714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La importancia de la visualización</a:t>
            </a:r>
            <a:endParaRPr lang="es-ES" dirty="0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751723" y="789494"/>
            <a:ext cx="6710318" cy="546016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Char char="•"/>
            </a:pPr>
            <a:r>
              <a:rPr lang="es-MX" altLang="es-CL" sz="1800" dirty="0">
                <a:latin typeface="Verdana"/>
                <a:ea typeface="Verdana"/>
              </a:rPr>
              <a:t>Cómo vimos en el gráfico anterior,</a:t>
            </a:r>
            <a:r>
              <a:rPr lang="es-MX" altLang="es-CL" sz="1800" b="1" dirty="0">
                <a:latin typeface="Verdana"/>
                <a:ea typeface="Verdana"/>
              </a:rPr>
              <a:t> la manipulación de los datos afecta la interpretación de la información que podemos extraer de este</a:t>
            </a:r>
            <a:r>
              <a:rPr lang="es-MX" altLang="es-CL" sz="1800" dirty="0">
                <a:latin typeface="Verdana"/>
                <a:ea typeface="Verdana"/>
              </a:rPr>
              <a:t>.</a:t>
            </a:r>
            <a:endParaRPr lang="es-ES" sz="1800" dirty="0"/>
          </a:p>
          <a:p>
            <a:pPr marL="285750" indent="-285750">
              <a:lnSpc>
                <a:spcPct val="150000"/>
              </a:lnSpc>
              <a:buChar char="•"/>
            </a:pPr>
            <a:r>
              <a:rPr lang="es-MX" altLang="es-CL" sz="1800" dirty="0">
                <a:latin typeface="Verdana"/>
                <a:ea typeface="Verdana"/>
              </a:rPr>
              <a:t>Así, en base a la falta de precisión de la variable correspondiente al eje Y,</a:t>
            </a:r>
            <a:r>
              <a:rPr lang="es-MX" altLang="es-CL" sz="1800" b="1" dirty="0">
                <a:latin typeface="Verdana"/>
                <a:ea typeface="Verdana"/>
              </a:rPr>
              <a:t> se obtiene una captura de la realidad distorsionada</a:t>
            </a:r>
            <a:r>
              <a:rPr lang="es-MX" altLang="es-CL" sz="1800" dirty="0">
                <a:latin typeface="Verdana"/>
                <a:ea typeface="Verdana"/>
              </a:rPr>
              <a:t>, que no refleja el estado real del fenómeno que buscamos medir: la afiliación al programa de salud estadounidense </a:t>
            </a:r>
            <a:r>
              <a:rPr lang="es-MX" altLang="es-CL" sz="1800" i="1" dirty="0" err="1">
                <a:latin typeface="Verdana"/>
                <a:ea typeface="Verdana"/>
              </a:rPr>
              <a:t>Obamacare</a:t>
            </a:r>
            <a:r>
              <a:rPr lang="es-MX" altLang="es-CL" sz="1800" dirty="0">
                <a:latin typeface="Verdana"/>
                <a:ea typeface="Verdana"/>
              </a:rPr>
              <a:t>.</a:t>
            </a:r>
            <a:endParaRPr lang="es-MX" altLang="es-CL" sz="1800" dirty="0"/>
          </a:p>
          <a:p>
            <a:pPr marL="285750" indent="-285750">
              <a:lnSpc>
                <a:spcPct val="150000"/>
              </a:lnSpc>
              <a:buChar char="•"/>
            </a:pPr>
            <a:r>
              <a:rPr lang="es-MX" altLang="es-CL" sz="1800" dirty="0">
                <a:latin typeface="Verdana"/>
                <a:ea typeface="Verdana"/>
              </a:rPr>
              <a:t>Tomando en cuenta lo anterior, a continuación, presentaremos la librería </a:t>
            </a:r>
            <a:r>
              <a:rPr lang="es-MX" altLang="es-CL" sz="1800" dirty="0" err="1">
                <a:latin typeface="Verdana"/>
                <a:ea typeface="Verdana"/>
              </a:rPr>
              <a:t>ggplot</a:t>
            </a:r>
            <a:r>
              <a:rPr lang="es-MX" altLang="es-CL" sz="1800" dirty="0">
                <a:latin typeface="Verdana"/>
                <a:ea typeface="Verdana"/>
              </a:rPr>
              <a:t>, en base a la cual es posible crear visualizaciones de datos en el software R.</a:t>
            </a:r>
            <a:endParaRPr lang="es-MX" altLang="es-CL" sz="2000" dirty="0"/>
          </a:p>
          <a:p>
            <a:pPr>
              <a:lnSpc>
                <a:spcPct val="150000"/>
              </a:lnSpc>
            </a:pPr>
            <a:endParaRPr lang="es-MX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655F8CF-AFF6-1F29-B8FE-06B6C0BD43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958" t="7440" r="29271" b="5853"/>
          <a:stretch/>
        </p:blipFill>
        <p:spPr>
          <a:xfrm>
            <a:off x="7937500" y="1189600"/>
            <a:ext cx="3390909" cy="3939767"/>
          </a:xfrm>
          <a:prstGeom prst="rect">
            <a:avLst/>
          </a:prstGeom>
        </p:spPr>
      </p:pic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D6C21A5A-5CC4-F9D4-7996-C1C2C7907D89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01.</a:t>
            </a:r>
            <a:endParaRPr lang="es-CL" sz="1600">
              <a:solidFill>
                <a:srgbClr val="000000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8339975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28214"/>
            <a:ext cx="6873698" cy="7756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Generando gráficos en R</a:t>
            </a:r>
            <a:endParaRPr lang="es-CL" sz="3800" dirty="0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02.</a:t>
            </a:r>
          </a:p>
        </p:txBody>
      </p:sp>
    </p:spTree>
    <p:extLst>
      <p:ext uri="{BB962C8B-B14F-4D97-AF65-F5344CB8AC3E}">
        <p14:creationId xmlns:p14="http://schemas.microsoft.com/office/powerpoint/2010/main" val="3325362487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40376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Descripción del </a:t>
            </a:r>
            <a:r>
              <a:rPr lang="es-MX" altLang="es-CL" dirty="0" err="1">
                <a:latin typeface="Verdana"/>
                <a:ea typeface="Verdana"/>
              </a:rPr>
              <a:t>dataset</a:t>
            </a:r>
            <a:endParaRPr lang="es-MX" altLang="es-CL" dirty="0" err="1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Generando gráficos en R</a:t>
            </a:r>
            <a:endParaRPr lang="es-CL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D30D13F-0E1A-DEA1-5B86-064EC34E9CB8}"/>
              </a:ext>
            </a:extLst>
          </p:cNvPr>
          <p:cNvSpPr txBox="1"/>
          <p:nvPr/>
        </p:nvSpPr>
        <p:spPr>
          <a:xfrm>
            <a:off x="749300" y="1384300"/>
            <a:ext cx="7069586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CL" dirty="0">
                <a:latin typeface="Verdana"/>
                <a:ea typeface="Verdana"/>
              </a:rPr>
              <a:t>Trabajaremos con un </a:t>
            </a:r>
            <a:r>
              <a:rPr lang="es-CL" i="1" err="1">
                <a:latin typeface="Verdana"/>
                <a:ea typeface="Verdana"/>
              </a:rPr>
              <a:t>dataset</a:t>
            </a:r>
            <a:r>
              <a:rPr lang="es-CL" i="1" dirty="0">
                <a:latin typeface="Verdana"/>
                <a:ea typeface="Verdana"/>
              </a:rPr>
              <a:t> </a:t>
            </a:r>
            <a:r>
              <a:rPr lang="es-CL" dirty="0">
                <a:latin typeface="Verdana"/>
                <a:ea typeface="Verdana"/>
              </a:rPr>
              <a:t>de nombres inscritos en el registro civil</a:t>
            </a:r>
          </a:p>
          <a:p>
            <a:pPr marL="285750" indent="-285750">
              <a:buFont typeface="Arial"/>
              <a:buChar char="•"/>
            </a:pPr>
            <a:endParaRPr lang="es-CL" dirty="0">
              <a:latin typeface="Verdana"/>
              <a:ea typeface="Verdana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s-CL" dirty="0">
                <a:latin typeface="Verdana"/>
                <a:ea typeface="Verdana"/>
              </a:rPr>
              <a:t>Los datos se encuentran en el paquete guaguas de </a:t>
            </a:r>
            <a:r>
              <a:rPr lang="es-CL" dirty="0">
                <a:latin typeface="Verdana"/>
                <a:ea typeface="Verdana"/>
                <a:hlinkClick r:id="rId2"/>
              </a:rPr>
              <a:t>Riva Quiroga</a:t>
            </a:r>
            <a:r>
              <a:rPr lang="es-CL" dirty="0">
                <a:latin typeface="Verdana"/>
                <a:ea typeface="Verdana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s-CL" dirty="0">
              <a:latin typeface="Verdana"/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es-CL" dirty="0">
                <a:latin typeface="Verdana"/>
                <a:ea typeface="Verdana"/>
              </a:rPr>
              <a:t>A continuación, escribimos nuestro script en R: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Verdana"/>
              <a:ea typeface="Verdana"/>
            </a:endParaRPr>
          </a:p>
          <a:p>
            <a:endParaRPr lang="en-US">
              <a:latin typeface="Verdana"/>
              <a:ea typeface="Verdana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>
              <a:latin typeface="Verdana"/>
              <a:ea typeface="Verdana"/>
            </a:endParaRP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6E6FB571-EA73-58DF-03CC-DE8CCFF16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1285" y="1885693"/>
            <a:ext cx="2579629" cy="298501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B6C5AE1-A726-21CA-5AB0-2F6BE722733C}"/>
              </a:ext>
            </a:extLst>
          </p:cNvPr>
          <p:cNvSpPr txBox="1"/>
          <p:nvPr/>
        </p:nvSpPr>
        <p:spPr>
          <a:xfrm>
            <a:off x="750019" y="3589547"/>
            <a:ext cx="7073900" cy="2862322"/>
          </a:xfrm>
          <a:prstGeom prst="rect">
            <a:avLst/>
          </a:prstGeom>
          <a:solidFill>
            <a:srgbClr val="12236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bg1">
                    <a:lumMod val="75000"/>
                  </a:schemeClr>
                </a:solidFill>
                <a:latin typeface="Consolas"/>
                <a:ea typeface="Verdana"/>
                <a:cs typeface="Calibri"/>
              </a:rPr>
              <a:t>#install.packages("guaguas")</a:t>
            </a:r>
            <a:endParaRPr lang="es-ES">
              <a:solidFill>
                <a:schemeClr val="bg1">
                  <a:lumMod val="75000"/>
                </a:schemeClr>
              </a:solidFill>
              <a:latin typeface="Consolas"/>
              <a:cs typeface="Calibri"/>
            </a:endParaRPr>
          </a:p>
          <a:p>
            <a:r>
              <a:rPr lang="en-US" b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library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(</a:t>
            </a:r>
            <a:r>
              <a:rPr lang="en-US" err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guaguas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)</a:t>
            </a:r>
            <a:endParaRPr lang="en-US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head(</a:t>
            </a:r>
            <a:r>
              <a:rPr lang="en-US" err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guaguas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,</a:t>
            </a:r>
            <a:r>
              <a:rPr lang="en-US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  <a:cs typeface="Calibri"/>
              </a:rPr>
              <a:t> 2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)</a:t>
            </a:r>
            <a:endParaRPr lang="en-US">
              <a:solidFill>
                <a:schemeClr val="bg1"/>
              </a:solidFill>
              <a:latin typeface="Consolas"/>
              <a:cs typeface="Calibri"/>
            </a:endParaRPr>
          </a:p>
          <a:p>
            <a:endParaRPr lang="en-US">
              <a:solidFill>
                <a:schemeClr val="bg1"/>
              </a:solidFill>
              <a:latin typeface="Consolas"/>
              <a:ea typeface="Verdana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# A </a:t>
            </a:r>
            <a:r>
              <a:rPr lang="en-US" err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tibble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: 2 × 5</a:t>
            </a:r>
            <a:endParaRPr lang="en-US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    </a:t>
            </a:r>
            <a:r>
              <a:rPr lang="en-US" err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anio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 </a:t>
            </a:r>
            <a:r>
              <a:rPr lang="en-US" err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nombre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 </a:t>
            </a:r>
            <a:r>
              <a:rPr lang="en-US" err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sexo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      n </a:t>
            </a:r>
            <a:r>
              <a:rPr lang="en-US" err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proporcion</a:t>
            </a:r>
            <a:endParaRPr lang="en-US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   &lt;</a:t>
            </a:r>
            <a:r>
              <a:rPr lang="en-US" err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dbl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&gt; &lt;chr&gt;  &lt;chr&gt; &lt;</a:t>
            </a:r>
            <a:r>
              <a:rPr lang="en-US" err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dbl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&gt;      &lt;</a:t>
            </a:r>
            <a:r>
              <a:rPr lang="en-US" err="1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dbl</a:t>
            </a:r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&gt;</a:t>
            </a:r>
            <a:endParaRPr lang="en-US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1  1920 María  F      2130     0.104 </a:t>
            </a:r>
            <a:endParaRPr lang="en-US">
              <a:solidFill>
                <a:schemeClr val="bg1"/>
              </a:solidFill>
              <a:latin typeface="Consolas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latin typeface="Consolas"/>
                <a:ea typeface="Verdana"/>
                <a:cs typeface="Calibri"/>
              </a:rPr>
              <a:t>## 2  1920 José   M       984     0.0483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10B9B776-6916-2B4C-B3BC-368F965F7718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02.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9979529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780" y="478200"/>
            <a:ext cx="10888408" cy="800649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MX" sz="2400">
                <a:latin typeface="Verdana"/>
                <a:ea typeface="Verdana"/>
              </a:rPr>
              <a:t>Generemos un gráfico de barras con la cantidad de mujeres y hombres</a:t>
            </a:r>
            <a:endParaRPr lang="es-ES">
              <a:latin typeface="Verdana"/>
              <a:ea typeface="Verdana"/>
            </a:endParaRPr>
          </a:p>
          <a:p>
            <a:endParaRPr lang="es-MX">
              <a:latin typeface="Verdana"/>
              <a:ea typeface="Verdana"/>
            </a:endParaRP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9364D47-5C3C-F79A-6B14-67D324BAD535}"/>
              </a:ext>
            </a:extLst>
          </p:cNvPr>
          <p:cNvSpPr>
            <a:spLocks noGrp="1"/>
          </p:cNvSpPr>
          <p:nvPr/>
        </p:nvSpPr>
        <p:spPr>
          <a:xfrm>
            <a:off x="738616" y="1281384"/>
            <a:ext cx="10905840" cy="537690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CL" sz="1800">
                <a:latin typeface="Verdana"/>
                <a:ea typeface="Verdana"/>
              </a:rPr>
              <a:t>Para comenzar, llamemos a la librería </a:t>
            </a:r>
            <a:r>
              <a:rPr lang="es-CL" sz="1800" i="1" err="1">
                <a:latin typeface="Verdana"/>
                <a:ea typeface="Verdana"/>
              </a:rPr>
              <a:t>tidyverse</a:t>
            </a:r>
            <a:r>
              <a:rPr lang="es-CL" sz="1800">
                <a:latin typeface="Verdana"/>
                <a:ea typeface="Verdana"/>
              </a:rPr>
              <a:t> y </a:t>
            </a:r>
            <a:r>
              <a:rPr lang="es-CL" sz="1800" err="1">
                <a:latin typeface="Verdana"/>
                <a:ea typeface="Verdana"/>
              </a:rPr>
              <a:t>creemos</a:t>
            </a:r>
            <a:r>
              <a:rPr lang="es-CL" sz="1800">
                <a:latin typeface="Verdana"/>
                <a:ea typeface="Verdana"/>
              </a:rPr>
              <a:t> una tabla de datos, que será nuestra base para la visualización gráfica:</a:t>
            </a:r>
          </a:p>
          <a:p>
            <a:r>
              <a:rPr lang="es-CL" b="1" err="1">
                <a:solidFill>
                  <a:srgbClr val="333333"/>
                </a:solidFill>
                <a:latin typeface="Consolas"/>
                <a:ea typeface="Verdana"/>
              </a:rPr>
              <a:t>library</a:t>
            </a:r>
            <a:r>
              <a:rPr lang="es-CL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err="1">
                <a:solidFill>
                  <a:srgbClr val="333333"/>
                </a:solidFill>
                <a:latin typeface="Consolas"/>
                <a:ea typeface="Verdana"/>
              </a:rPr>
              <a:t>tidyverse</a:t>
            </a:r>
            <a:r>
              <a:rPr lang="es-CL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>
              <a:latin typeface="Consolas"/>
              <a:ea typeface="Verdana"/>
            </a:endParaRPr>
          </a:p>
          <a:p>
            <a:r>
              <a:rPr lang="es-CL">
                <a:solidFill>
                  <a:srgbClr val="333333"/>
                </a:solidFill>
                <a:latin typeface="Consolas"/>
                <a:ea typeface="Verdana"/>
              </a:rPr>
              <a:t>tabla &lt;- guaguas %&gt;% </a:t>
            </a:r>
            <a:endParaRPr lang="es-CL">
              <a:latin typeface="Consolas"/>
            </a:endParaRPr>
          </a:p>
          <a:p>
            <a:r>
              <a:rPr lang="es-CL">
                <a:solidFill>
                  <a:srgbClr val="333333"/>
                </a:solidFill>
                <a:latin typeface="Consolas"/>
                <a:ea typeface="Verdana"/>
              </a:rPr>
              <a:t> </a:t>
            </a:r>
            <a:r>
              <a:rPr lang="es-CL" err="1">
                <a:solidFill>
                  <a:srgbClr val="333333"/>
                </a:solidFill>
                <a:latin typeface="Consolas"/>
                <a:ea typeface="Verdana"/>
              </a:rPr>
              <a:t>group_by</a:t>
            </a:r>
            <a:r>
              <a:rPr lang="es-CL">
                <a:solidFill>
                  <a:srgbClr val="333333"/>
                </a:solidFill>
                <a:latin typeface="Consolas"/>
                <a:ea typeface="Verdana"/>
              </a:rPr>
              <a:t>(sexo) %&gt;% </a:t>
            </a:r>
            <a:endParaRPr lang="es-CL">
              <a:latin typeface="Consolas"/>
            </a:endParaRPr>
          </a:p>
          <a:p>
            <a:r>
              <a:rPr lang="es-CL">
                <a:solidFill>
                  <a:srgbClr val="333333"/>
                </a:solidFill>
                <a:latin typeface="Consolas"/>
                <a:ea typeface="Verdana"/>
              </a:rPr>
              <a:t> </a:t>
            </a:r>
            <a:r>
              <a:rPr lang="es-CL" err="1">
                <a:solidFill>
                  <a:srgbClr val="333333"/>
                </a:solidFill>
                <a:latin typeface="Consolas"/>
                <a:ea typeface="Verdana"/>
              </a:rPr>
              <a:t>summarise</a:t>
            </a:r>
            <a:r>
              <a:rPr lang="es-CL">
                <a:solidFill>
                  <a:srgbClr val="333333"/>
                </a:solidFill>
                <a:latin typeface="Consolas"/>
                <a:ea typeface="Verdana"/>
              </a:rPr>
              <a:t>(frecuencia = sum(n))</a:t>
            </a:r>
            <a:endParaRPr lang="es-CL">
              <a:latin typeface="Consolas"/>
            </a:endParaRPr>
          </a:p>
          <a:p>
            <a:r>
              <a:rPr lang="es-CL">
                <a:solidFill>
                  <a:srgbClr val="333333"/>
                </a:solidFill>
                <a:latin typeface="Consolas"/>
                <a:ea typeface="Verdana"/>
              </a:rPr>
              <a:t>Tabla</a:t>
            </a:r>
            <a:endParaRPr lang="es-CL">
              <a:solidFill>
                <a:srgbClr val="122361"/>
              </a:solidFill>
              <a:latin typeface="Consolas"/>
            </a:endParaRPr>
          </a:p>
          <a:p>
            <a:endParaRPr lang="es-CL">
              <a:solidFill>
                <a:srgbClr val="333333"/>
              </a:solidFill>
              <a:latin typeface="Consolas"/>
            </a:endParaRPr>
          </a:p>
          <a:p>
            <a:r>
              <a:rPr lang="es-CL">
                <a:solidFill>
                  <a:srgbClr val="000000"/>
                </a:solidFill>
                <a:latin typeface="Consolas"/>
                <a:ea typeface="Verdana"/>
              </a:rPr>
              <a:t>## # A </a:t>
            </a:r>
            <a:r>
              <a:rPr lang="es-CL" err="1">
                <a:solidFill>
                  <a:srgbClr val="000000"/>
                </a:solidFill>
                <a:latin typeface="Consolas"/>
                <a:ea typeface="Verdana"/>
              </a:rPr>
              <a:t>tibble</a:t>
            </a:r>
            <a:r>
              <a:rPr lang="es-CL">
                <a:solidFill>
                  <a:srgbClr val="000000"/>
                </a:solidFill>
                <a:latin typeface="Consolas"/>
                <a:ea typeface="Verdana"/>
              </a:rPr>
              <a:t>: 3 × 2</a:t>
            </a:r>
            <a:endParaRPr lang="es-CL">
              <a:latin typeface="Consolas"/>
            </a:endParaRPr>
          </a:p>
          <a:p>
            <a:r>
              <a:rPr lang="es-CL">
                <a:solidFill>
                  <a:srgbClr val="000000"/>
                </a:solidFill>
                <a:latin typeface="Consolas"/>
                <a:ea typeface="Verdana"/>
              </a:rPr>
              <a:t>##   sexo  frecuencia</a:t>
            </a:r>
            <a:endParaRPr lang="es-CL">
              <a:latin typeface="Consolas"/>
            </a:endParaRPr>
          </a:p>
          <a:p>
            <a:r>
              <a:rPr lang="es-CL">
                <a:solidFill>
                  <a:srgbClr val="000000"/>
                </a:solidFill>
                <a:latin typeface="Consolas"/>
                <a:ea typeface="Verdana"/>
              </a:rPr>
              <a:t>##   &lt;</a:t>
            </a:r>
            <a:r>
              <a:rPr lang="es-CL" err="1">
                <a:solidFill>
                  <a:srgbClr val="000000"/>
                </a:solidFill>
                <a:latin typeface="Consolas"/>
                <a:ea typeface="Verdana"/>
              </a:rPr>
              <a:t>chr</a:t>
            </a:r>
            <a:r>
              <a:rPr lang="es-CL">
                <a:solidFill>
                  <a:srgbClr val="000000"/>
                </a:solidFill>
                <a:latin typeface="Consolas"/>
                <a:ea typeface="Verdana"/>
              </a:rPr>
              <a:t>&gt;      &lt;</a:t>
            </a:r>
            <a:r>
              <a:rPr lang="es-CL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s-CL">
                <a:solidFill>
                  <a:srgbClr val="000000"/>
                </a:solidFill>
                <a:latin typeface="Consolas"/>
                <a:ea typeface="Verdana"/>
              </a:rPr>
              <a:t>&gt;</a:t>
            </a:r>
            <a:endParaRPr lang="es-CL">
              <a:latin typeface="Consolas"/>
            </a:endParaRPr>
          </a:p>
          <a:p>
            <a:r>
              <a:rPr lang="es-CL">
                <a:solidFill>
                  <a:srgbClr val="000000"/>
                </a:solidFill>
                <a:latin typeface="Consolas"/>
                <a:ea typeface="Verdana"/>
              </a:rPr>
              <a:t>## 1 F       10931372</a:t>
            </a:r>
            <a:endParaRPr lang="es-CL">
              <a:latin typeface="Consolas"/>
            </a:endParaRPr>
          </a:p>
          <a:p>
            <a:r>
              <a:rPr lang="es-CL">
                <a:solidFill>
                  <a:srgbClr val="000000"/>
                </a:solidFill>
                <a:latin typeface="Consolas"/>
                <a:ea typeface="Verdana"/>
              </a:rPr>
              <a:t>## 2 I            344</a:t>
            </a:r>
            <a:endParaRPr lang="es-CL">
              <a:latin typeface="Consolas"/>
            </a:endParaRPr>
          </a:p>
          <a:p>
            <a:r>
              <a:rPr lang="es-CL">
                <a:solidFill>
                  <a:srgbClr val="000000"/>
                </a:solidFill>
                <a:latin typeface="Consolas"/>
                <a:ea typeface="Verdana"/>
              </a:rPr>
              <a:t>## 3 M       11197384</a:t>
            </a:r>
            <a:endParaRPr lang="es-CL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>
              <a:lnSpc>
                <a:spcPct val="150000"/>
              </a:lnSpc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>
              <a:lnSpc>
                <a:spcPct val="150000"/>
              </a:lnSpc>
            </a:pPr>
            <a:endParaRPr lang="es-MX" altLang="es-CL" sz="2000"/>
          </a:p>
          <a:p>
            <a:endParaRPr lang="es-C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/>
              <a:t>Generando gráficos en R</a:t>
            </a:r>
            <a:endParaRPr lang="es-ES" dirty="0"/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DDD80455-ECD0-8D7E-D32C-4C7BEE7EB7EA}"/>
              </a:ext>
            </a:extLst>
          </p:cNvPr>
          <p:cNvSpPr/>
          <p:nvPr/>
        </p:nvSpPr>
        <p:spPr>
          <a:xfrm>
            <a:off x="4543408" y="5488681"/>
            <a:ext cx="2057400" cy="7620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79E8570-7E24-4FF9-AE3A-794AAB32C16D}"/>
              </a:ext>
            </a:extLst>
          </p:cNvPr>
          <p:cNvSpPr txBox="1"/>
          <p:nvPr/>
        </p:nvSpPr>
        <p:spPr>
          <a:xfrm>
            <a:off x="7440149" y="4543377"/>
            <a:ext cx="3674367" cy="21137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s-ES">
                <a:latin typeface="Verdana"/>
                <a:ea typeface="Verdana"/>
                <a:cs typeface="Calibri"/>
              </a:rPr>
              <a:t>Vemos que la variable sexo presenta 3 categorías:</a:t>
            </a:r>
            <a:endParaRPr lang="es-ES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s-ES" b="1">
                <a:latin typeface="Verdana"/>
                <a:ea typeface="Verdana"/>
                <a:cs typeface="Calibri"/>
              </a:rPr>
              <a:t>Femenino (F)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s-ES" b="1">
                <a:latin typeface="Verdana"/>
                <a:ea typeface="Verdana"/>
                <a:cs typeface="Calibri"/>
              </a:rPr>
              <a:t>Indeterminado (I)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s-ES" b="1">
                <a:latin typeface="Verdana"/>
                <a:ea typeface="Verdana"/>
                <a:cs typeface="Calibri"/>
              </a:rPr>
              <a:t>Masculino (M)</a:t>
            </a:r>
          </a:p>
        </p:txBody>
      </p:sp>
      <p:pic>
        <p:nvPicPr>
          <p:cNvPr id="5" name="Imagen 4" descr="Icono&#10;&#10;Descripción generada automáticamente">
            <a:extLst>
              <a:ext uri="{FF2B5EF4-FFF2-40B4-BE49-F238E27FC236}">
                <a16:creationId xmlns:a16="http://schemas.microsoft.com/office/drawing/2014/main" id="{CF7B1E51-DF5F-C7DB-218A-A96198D50E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14" r="19588"/>
          <a:stretch/>
        </p:blipFill>
        <p:spPr>
          <a:xfrm>
            <a:off x="7960376" y="1854200"/>
            <a:ext cx="2631428" cy="2540000"/>
          </a:xfrm>
          <a:prstGeom prst="rect">
            <a:avLst/>
          </a:prstGeom>
        </p:spPr>
      </p:pic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A2ACDC2E-BF1B-6B17-A700-67638B844B8E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02.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418F12C-DD17-0F89-A330-96993A428A33}"/>
              </a:ext>
            </a:extLst>
          </p:cNvPr>
          <p:cNvSpPr/>
          <p:nvPr/>
        </p:nvSpPr>
        <p:spPr>
          <a:xfrm>
            <a:off x="588275" y="2191108"/>
            <a:ext cx="3778800" cy="186578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0052211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28214"/>
            <a:ext cx="6873698" cy="7756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La sintaxis de </a:t>
            </a:r>
            <a:r>
              <a:rPr lang="es-CL" sz="3800" dirty="0" err="1">
                <a:latin typeface="Verdana"/>
                <a:ea typeface="Verdana"/>
              </a:rPr>
              <a:t>ggplot</a:t>
            </a:r>
            <a:endParaRPr lang="es-CL" sz="3800" dirty="0" err="1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03.</a:t>
            </a:r>
          </a:p>
        </p:txBody>
      </p:sp>
    </p:spTree>
    <p:extLst>
      <p:ext uri="{BB962C8B-B14F-4D97-AF65-F5344CB8AC3E}">
        <p14:creationId xmlns:p14="http://schemas.microsoft.com/office/powerpoint/2010/main" val="3634006028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9364D47-5C3C-F79A-6B14-67D324BAD535}"/>
              </a:ext>
            </a:extLst>
          </p:cNvPr>
          <p:cNvSpPr>
            <a:spLocks noGrp="1"/>
          </p:cNvSpPr>
          <p:nvPr/>
        </p:nvSpPr>
        <p:spPr>
          <a:xfrm>
            <a:off x="800656" y="1157878"/>
            <a:ext cx="11389938" cy="484239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CL" sz="2400" b="1" err="1">
                <a:solidFill>
                  <a:srgbClr val="122361"/>
                </a:solidFill>
                <a:latin typeface="Verdana"/>
                <a:ea typeface="Verdana"/>
              </a:rPr>
              <a:t>ggplot</a:t>
            </a:r>
            <a:r>
              <a:rPr lang="es-CL" sz="2400" b="1" dirty="0">
                <a:solidFill>
                  <a:srgbClr val="122361"/>
                </a:solidFill>
                <a:latin typeface="Verdana"/>
                <a:ea typeface="Verdana"/>
              </a:rPr>
              <a:t> </a:t>
            </a:r>
            <a:r>
              <a:rPr lang="es-CL" sz="2400" b="1" dirty="0">
                <a:latin typeface="Verdana"/>
                <a:ea typeface="Verdana"/>
              </a:rPr>
              <a:t>funciona con un sistema de capas. Las revisamos a continuación:</a:t>
            </a:r>
          </a:p>
          <a:p>
            <a:pPr marL="285750" indent="-285750">
              <a:lnSpc>
                <a:spcPct val="150000"/>
              </a:lnSpc>
              <a:buChar char="•"/>
            </a:pPr>
            <a:r>
              <a:rPr lang="es-CL" sz="2000" b="1" dirty="0">
                <a:solidFill>
                  <a:srgbClr val="122361"/>
                </a:solidFill>
                <a:latin typeface="Verdana"/>
                <a:ea typeface="Verdana"/>
              </a:rPr>
              <a:t>data</a:t>
            </a:r>
            <a:r>
              <a:rPr lang="es-CL" sz="2000" dirty="0">
                <a:solidFill>
                  <a:srgbClr val="122361"/>
                </a:solidFill>
                <a:latin typeface="Verdana"/>
                <a:ea typeface="Verdana"/>
              </a:rPr>
              <a:t>: tabla para la cual queremos generar el gráfico.</a:t>
            </a:r>
          </a:p>
          <a:p>
            <a:pPr marL="285750" indent="-285750">
              <a:lnSpc>
                <a:spcPct val="150000"/>
              </a:lnSpc>
              <a:buChar char="•"/>
            </a:pPr>
            <a:r>
              <a:rPr lang="es-CL" sz="2000" b="1" dirty="0">
                <a:solidFill>
                  <a:srgbClr val="122361"/>
                </a:solidFill>
                <a:latin typeface="Verdana"/>
                <a:ea typeface="Verdana"/>
              </a:rPr>
              <a:t>aes</a:t>
            </a:r>
            <a:r>
              <a:rPr lang="es-CL" sz="2000" dirty="0">
                <a:solidFill>
                  <a:srgbClr val="122361"/>
                </a:solidFill>
                <a:latin typeface="Verdana"/>
                <a:ea typeface="Verdana"/>
              </a:rPr>
              <a:t>: viene de </a:t>
            </a:r>
            <a:r>
              <a:rPr lang="es-CL" sz="2000" err="1">
                <a:solidFill>
                  <a:srgbClr val="122361"/>
                </a:solidFill>
                <a:latin typeface="Verdana"/>
                <a:ea typeface="Verdana"/>
              </a:rPr>
              <a:t>aesthetics</a:t>
            </a:r>
            <a:r>
              <a:rPr lang="es-CL" sz="2000" dirty="0">
                <a:solidFill>
                  <a:srgbClr val="122361"/>
                </a:solidFill>
                <a:latin typeface="Verdana"/>
                <a:ea typeface="Verdana"/>
              </a:rPr>
              <a:t>. Contiene los elementos estéticos de nuestro gráfico</a:t>
            </a:r>
          </a:p>
          <a:p>
            <a:pPr marL="10287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s-CL" sz="2000" b="1" dirty="0">
                <a:solidFill>
                  <a:srgbClr val="122361"/>
                </a:solidFill>
                <a:latin typeface="Verdana"/>
                <a:ea typeface="Verdana"/>
              </a:rPr>
              <a:t>x</a:t>
            </a:r>
            <a:r>
              <a:rPr lang="es-CL" sz="2000" dirty="0">
                <a:solidFill>
                  <a:srgbClr val="122361"/>
                </a:solidFill>
                <a:latin typeface="Verdana"/>
                <a:ea typeface="Verdana"/>
              </a:rPr>
              <a:t>: variable que será mapeada al eje x</a:t>
            </a:r>
          </a:p>
          <a:p>
            <a:pPr marL="10287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r>
              <a:rPr lang="es-CL" sz="2000" b="1" dirty="0">
                <a:solidFill>
                  <a:srgbClr val="122361"/>
                </a:solidFill>
                <a:latin typeface="Verdana"/>
                <a:ea typeface="Verdana"/>
              </a:rPr>
              <a:t>y</a:t>
            </a:r>
            <a:r>
              <a:rPr lang="es-CL" sz="2000" dirty="0">
                <a:solidFill>
                  <a:srgbClr val="122361"/>
                </a:solidFill>
                <a:latin typeface="Verdana"/>
                <a:ea typeface="Verdana"/>
              </a:rPr>
              <a:t>: variable que será mapeada al eje y</a:t>
            </a:r>
          </a:p>
          <a:p>
            <a:pPr marL="1028700" lvl="1" indent="-342900">
              <a:lnSpc>
                <a:spcPct val="150000"/>
              </a:lnSpc>
              <a:buFont typeface="Courier New" panose="020B0604020202020204" pitchFamily="34" charset="0"/>
              <a:buChar char="o"/>
            </a:pPr>
            <a:endParaRPr lang="es-CL" sz="2600">
              <a:solidFill>
                <a:srgbClr val="122361"/>
              </a:solidFill>
            </a:endParaRPr>
          </a:p>
          <a:p>
            <a:pPr marL="285750" indent="-285750">
              <a:lnSpc>
                <a:spcPct val="150000"/>
              </a:lnSpc>
              <a:buChar char="•"/>
            </a:pPr>
            <a:endParaRPr lang="es-CL" sz="1800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CL" sz="1800">
              <a:solidFill>
                <a:srgbClr val="333333"/>
              </a:solidFill>
              <a:latin typeface="Consolas"/>
            </a:endParaRPr>
          </a:p>
          <a:p>
            <a:pPr>
              <a:lnSpc>
                <a:spcPct val="150000"/>
              </a:lnSpc>
            </a:pPr>
            <a:endParaRPr lang="es-CL" sz="1800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CL" sz="1800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CL" sz="1800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CL" sz="1800">
              <a:solidFill>
                <a:srgbClr val="122361"/>
              </a:solidFill>
              <a:latin typeface="Verdana"/>
            </a:endParaRPr>
          </a:p>
          <a:p>
            <a:endParaRPr lang="es-CL">
              <a:solidFill>
                <a:srgbClr val="333333"/>
              </a:solidFill>
              <a:latin typeface="Consolas"/>
            </a:endParaRPr>
          </a:p>
          <a:p>
            <a:endParaRPr lang="es-CL">
              <a:solidFill>
                <a:srgbClr val="333333"/>
              </a:solidFill>
              <a:latin typeface="Consolas"/>
            </a:endParaRPr>
          </a:p>
          <a:p>
            <a:endParaRPr lang="es-CL">
              <a:solidFill>
                <a:srgbClr val="000000"/>
              </a:solidFill>
              <a:latin typeface="Consolas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>
              <a:lnSpc>
                <a:spcPct val="150000"/>
              </a:lnSpc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>
              <a:lnSpc>
                <a:spcPct val="150000"/>
              </a:lnSpc>
            </a:pPr>
            <a:endParaRPr lang="es-MX" altLang="es-CL" sz="2000"/>
          </a:p>
          <a:p>
            <a:endParaRPr lang="es-C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La sintaxis de </a:t>
            </a:r>
            <a:r>
              <a:rPr lang="es-ES" dirty="0" err="1">
                <a:latin typeface="Verdana"/>
                <a:ea typeface="Verdana"/>
              </a:rPr>
              <a:t>ggplot</a:t>
            </a:r>
            <a:endParaRPr lang="es-ES" dirty="0" err="1"/>
          </a:p>
        </p:txBody>
      </p:sp>
      <p:pic>
        <p:nvPicPr>
          <p:cNvPr id="3" name="Imagen 2" descr="Logotipo&#10;&#10;Descripción generada automáticamente">
            <a:extLst>
              <a:ext uri="{FF2B5EF4-FFF2-40B4-BE49-F238E27FC236}">
                <a16:creationId xmlns:a16="http://schemas.microsoft.com/office/drawing/2014/main" id="{B7688DF4-CD13-5313-6780-BD8A3FFD6D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75" t="25082" r="27292" b="25370"/>
          <a:stretch/>
        </p:blipFill>
        <p:spPr>
          <a:xfrm>
            <a:off x="7559720" y="3692214"/>
            <a:ext cx="4089409" cy="2483576"/>
          </a:xfrm>
          <a:prstGeom prst="rect">
            <a:avLst/>
          </a:prstGeom>
        </p:spPr>
      </p:pic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5A9A7A0E-88F3-0A3D-93FF-6D530FB39B21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03.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8049519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780" y="478200"/>
            <a:ext cx="10888408" cy="800649"/>
          </a:xfrm>
        </p:spPr>
        <p:txBody>
          <a:bodyPr vert="horz" lIns="0" tIns="45720" rIns="0" bIns="45720" rtlCol="0" anchor="t">
            <a:noAutofit/>
          </a:bodyPr>
          <a:lstStyle/>
          <a:p>
            <a:pPr algn="ctr"/>
            <a:r>
              <a:rPr lang="es-MX" sz="3200" dirty="0">
                <a:latin typeface="Verdana"/>
                <a:ea typeface="Verdana"/>
              </a:rPr>
              <a:t>Llamamos librería y ejecutamos código</a:t>
            </a:r>
            <a:endParaRPr lang="es-ES"/>
          </a:p>
          <a:p>
            <a:endParaRPr lang="es-MX">
              <a:latin typeface="Verdana"/>
              <a:ea typeface="Verdana"/>
            </a:endParaRP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9364D47-5C3C-F79A-6B14-67D324BAD535}"/>
              </a:ext>
            </a:extLst>
          </p:cNvPr>
          <p:cNvSpPr>
            <a:spLocks noGrp="1"/>
          </p:cNvSpPr>
          <p:nvPr/>
        </p:nvSpPr>
        <p:spPr>
          <a:xfrm>
            <a:off x="746994" y="1270855"/>
            <a:ext cx="7019627" cy="1193993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CL" sz="1800" b="1" dirty="0" err="1">
                <a:solidFill>
                  <a:srgbClr val="333333"/>
                </a:solidFill>
                <a:latin typeface="Consolas"/>
                <a:ea typeface="Verdana"/>
              </a:rPr>
              <a:t>library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(ggplot2)</a:t>
            </a:r>
            <a:endParaRPr lang="es-CL" sz="1800" dirty="0">
              <a:latin typeface="Consolas"/>
              <a:ea typeface="Verdana"/>
            </a:endParaRPr>
          </a:p>
          <a:p>
            <a:r>
              <a:rPr lang="es-CL" sz="1800" dirty="0" err="1">
                <a:solidFill>
                  <a:srgbClr val="333333"/>
                </a:solidFill>
                <a:latin typeface="Consolas"/>
                <a:ea typeface="Verdana"/>
              </a:rPr>
              <a:t>ggplot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(data = tabla, aes(x = sexo, y = frecuencia))</a:t>
            </a:r>
            <a:endParaRPr lang="es-CL" sz="1800">
              <a:latin typeface="Consolas"/>
              <a:ea typeface="Verdana"/>
            </a:endParaRPr>
          </a:p>
          <a:p>
            <a:pPr>
              <a:lnSpc>
                <a:spcPct val="150000"/>
              </a:lnSpc>
            </a:pPr>
            <a:endParaRPr lang="es-CL" sz="1800"/>
          </a:p>
          <a:p>
            <a:pPr>
              <a:lnSpc>
                <a:spcPct val="150000"/>
              </a:lnSpc>
            </a:pPr>
            <a:endParaRPr lang="es-CL" sz="1800"/>
          </a:p>
          <a:p>
            <a:pPr>
              <a:lnSpc>
                <a:spcPct val="150000"/>
              </a:lnSpc>
            </a:pPr>
            <a:endParaRPr lang="es-CL" sz="1800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CL" sz="1800">
              <a:solidFill>
                <a:srgbClr val="122361"/>
              </a:solidFill>
              <a:latin typeface="Verdana"/>
            </a:endParaRPr>
          </a:p>
          <a:p>
            <a:endParaRPr lang="es-CL">
              <a:solidFill>
                <a:srgbClr val="333333"/>
              </a:solidFill>
              <a:latin typeface="Consolas"/>
            </a:endParaRPr>
          </a:p>
          <a:p>
            <a:endParaRPr lang="es-CL">
              <a:solidFill>
                <a:srgbClr val="333333"/>
              </a:solidFill>
              <a:latin typeface="Consolas"/>
            </a:endParaRPr>
          </a:p>
          <a:p>
            <a:endParaRPr lang="es-CL">
              <a:solidFill>
                <a:srgbClr val="000000"/>
              </a:solidFill>
              <a:latin typeface="Consolas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>
              <a:lnSpc>
                <a:spcPct val="150000"/>
              </a:lnSpc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>
              <a:lnSpc>
                <a:spcPct val="150000"/>
              </a:lnSpc>
            </a:pPr>
            <a:endParaRPr lang="es-MX" altLang="es-CL" sz="2000"/>
          </a:p>
          <a:p>
            <a:endParaRPr lang="es-C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La sintaxis de </a:t>
            </a:r>
            <a:r>
              <a:rPr lang="es-ES" dirty="0" err="1">
                <a:latin typeface="Verdana"/>
                <a:ea typeface="Verdana"/>
              </a:rPr>
              <a:t>ggplot</a:t>
            </a:r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FC0A713F-7B54-B903-5957-B49BDBDE9219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03.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394F309-F6C0-619F-9EE3-79679A5F0EC4}"/>
              </a:ext>
            </a:extLst>
          </p:cNvPr>
          <p:cNvSpPr/>
          <p:nvPr/>
        </p:nvSpPr>
        <p:spPr>
          <a:xfrm>
            <a:off x="460541" y="1267873"/>
            <a:ext cx="7108868" cy="120449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 descr="Gráfico&#10;&#10;Descripción generada automáticamente">
            <a:extLst>
              <a:ext uri="{FF2B5EF4-FFF2-40B4-BE49-F238E27FC236}">
                <a16:creationId xmlns:a16="http://schemas.microsoft.com/office/drawing/2014/main" id="{87229B8D-EDE4-05F5-AB77-A8A4278C1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278" y="2773653"/>
            <a:ext cx="5787445" cy="369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092584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780" y="478200"/>
            <a:ext cx="10888408" cy="800649"/>
          </a:xfrm>
        </p:spPr>
        <p:txBody>
          <a:bodyPr vert="horz" lIns="0" tIns="45720" rIns="0" bIns="45720" rtlCol="0" anchor="t">
            <a:noAutofit/>
          </a:bodyPr>
          <a:lstStyle/>
          <a:p>
            <a:pPr algn="ctr"/>
            <a:r>
              <a:rPr lang="es-MX" sz="3200" dirty="0">
                <a:latin typeface="Verdana"/>
                <a:ea typeface="Verdana"/>
              </a:rPr>
              <a:t>Añadiendo capas...</a:t>
            </a:r>
            <a:endParaRPr lang="es-ES"/>
          </a:p>
          <a:p>
            <a:endParaRPr lang="es-MX">
              <a:latin typeface="Verdana"/>
              <a:ea typeface="Verdana"/>
            </a:endParaRP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9364D47-5C3C-F79A-6B14-67D324BAD535}"/>
              </a:ext>
            </a:extLst>
          </p:cNvPr>
          <p:cNvSpPr>
            <a:spLocks noGrp="1"/>
          </p:cNvSpPr>
          <p:nvPr/>
        </p:nvSpPr>
        <p:spPr>
          <a:xfrm>
            <a:off x="746994" y="1273716"/>
            <a:ext cx="7629405" cy="104034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dirty="0" err="1">
                <a:solidFill>
                  <a:srgbClr val="333333"/>
                </a:solidFill>
                <a:latin typeface="Consolas"/>
                <a:ea typeface="Verdana"/>
              </a:rPr>
              <a:t>ggplot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(data = tabla, aes(x = sexo, y = frecuencia)) +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 </a:t>
            </a:r>
            <a:r>
              <a:rPr lang="es-CL" sz="180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geom_bar</a:t>
            </a:r>
            <a:r>
              <a:rPr lang="es-CL" sz="18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(</a:t>
            </a:r>
            <a:r>
              <a:rPr lang="es-CL" sz="180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stat</a:t>
            </a:r>
            <a:r>
              <a:rPr lang="es-CL" sz="18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 = </a:t>
            </a:r>
            <a:r>
              <a:rPr lang="es-CL" sz="1800" dirty="0">
                <a:solidFill>
                  <a:srgbClr val="DD1144"/>
                </a:solidFill>
                <a:highlight>
                  <a:srgbClr val="FFFF00"/>
                </a:highlight>
                <a:latin typeface="Consolas"/>
                <a:ea typeface="Verdana"/>
              </a:rPr>
              <a:t>"</a:t>
            </a:r>
            <a:r>
              <a:rPr lang="es-CL" sz="1800" err="1">
                <a:solidFill>
                  <a:srgbClr val="DD1144"/>
                </a:solidFill>
                <a:highlight>
                  <a:srgbClr val="FFFF00"/>
                </a:highlight>
                <a:latin typeface="Consolas"/>
                <a:ea typeface="Verdana"/>
              </a:rPr>
              <a:t>identity</a:t>
            </a:r>
            <a:r>
              <a:rPr lang="es-CL" sz="1800" dirty="0">
                <a:solidFill>
                  <a:srgbClr val="DD1144"/>
                </a:solidFill>
                <a:highlight>
                  <a:srgbClr val="FFFF00"/>
                </a:highlight>
                <a:latin typeface="Consolas"/>
                <a:ea typeface="Verdana"/>
              </a:rPr>
              <a:t>"</a:t>
            </a:r>
            <a:r>
              <a:rPr lang="es-CL" sz="18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)</a:t>
            </a:r>
            <a:endParaRPr lang="es-CL" sz="1800" dirty="0">
              <a:highlight>
                <a:srgbClr val="FFFF00"/>
              </a:highlight>
            </a:endParaRPr>
          </a:p>
          <a:p>
            <a:endParaRPr lang="es-CL" sz="1800">
              <a:solidFill>
                <a:srgbClr val="333333"/>
              </a:solidFill>
              <a:latin typeface="Consolas"/>
              <a:ea typeface="Verdana"/>
            </a:endParaRPr>
          </a:p>
          <a:p>
            <a:pPr>
              <a:lnSpc>
                <a:spcPct val="150000"/>
              </a:lnSpc>
            </a:pPr>
            <a:endParaRPr lang="es-CL" sz="1800"/>
          </a:p>
          <a:p>
            <a:pPr>
              <a:lnSpc>
                <a:spcPct val="150000"/>
              </a:lnSpc>
            </a:pPr>
            <a:endParaRPr lang="es-CL" sz="1800"/>
          </a:p>
          <a:p>
            <a:pPr>
              <a:lnSpc>
                <a:spcPct val="150000"/>
              </a:lnSpc>
            </a:pPr>
            <a:endParaRPr lang="es-CL" sz="1800" b="1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CL" sz="1800" b="1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CL" sz="1800" b="1">
              <a:solidFill>
                <a:srgbClr val="122361"/>
              </a:solidFill>
              <a:latin typeface="Verdana"/>
            </a:endParaRPr>
          </a:p>
          <a:p>
            <a:endParaRPr lang="es-CL" b="1">
              <a:solidFill>
                <a:srgbClr val="333333"/>
              </a:solidFill>
              <a:latin typeface="Consolas"/>
            </a:endParaRPr>
          </a:p>
          <a:p>
            <a:pPr marL="285750" indent="-285750">
              <a:buChar char="•"/>
            </a:pPr>
            <a:endParaRPr lang="es-CL" sz="1800" b="1" dirty="0">
              <a:latin typeface="Verdana"/>
              <a:ea typeface="Verdana"/>
            </a:endParaRPr>
          </a:p>
          <a:p>
            <a:endParaRPr lang="es-CL">
              <a:latin typeface="Consolas"/>
            </a:endParaRPr>
          </a:p>
          <a:p>
            <a:endParaRPr lang="es-CL">
              <a:solidFill>
                <a:srgbClr val="000000"/>
              </a:solidFill>
              <a:latin typeface="Consolas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>
              <a:lnSpc>
                <a:spcPct val="150000"/>
              </a:lnSpc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>
              <a:lnSpc>
                <a:spcPct val="150000"/>
              </a:lnSpc>
            </a:pPr>
            <a:endParaRPr lang="es-MX" altLang="es-CL" sz="2000"/>
          </a:p>
          <a:p>
            <a:endParaRPr lang="es-C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La sintaxis de </a:t>
            </a:r>
            <a:r>
              <a:rPr lang="es-ES" dirty="0" err="1">
                <a:latin typeface="Verdana"/>
                <a:ea typeface="Verdana"/>
              </a:rPr>
              <a:t>ggplot</a:t>
            </a:r>
            <a:endParaRPr lang="es-ES" dirty="0" err="1"/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F29C2CD0-DA0A-55E4-BBED-A6AC88092947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03.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C8D54D1-2728-8718-0495-059FA2416FF7}"/>
              </a:ext>
            </a:extLst>
          </p:cNvPr>
          <p:cNvSpPr/>
          <p:nvPr/>
        </p:nvSpPr>
        <p:spPr>
          <a:xfrm>
            <a:off x="514203" y="1267872"/>
            <a:ext cx="7108868" cy="80739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EED6A01B-405D-39AE-240C-5F9A9374C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123" y="2677061"/>
            <a:ext cx="5315219" cy="333911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70C51F9-739D-60A6-3906-02C3E5B9D86B}"/>
              </a:ext>
            </a:extLst>
          </p:cNvPr>
          <p:cNvSpPr txBox="1"/>
          <p:nvPr/>
        </p:nvSpPr>
        <p:spPr>
          <a:xfrm>
            <a:off x="7128456" y="2524260"/>
            <a:ext cx="4310129" cy="32617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,Sans-Serif"/>
              <a:buChar char="•"/>
            </a:pPr>
            <a:r>
              <a:rPr lang="es-CL" sz="2000" b="1" err="1">
                <a:latin typeface="Verdana"/>
                <a:ea typeface="Verdana"/>
              </a:rPr>
              <a:t>geom_bar</a:t>
            </a:r>
            <a:r>
              <a:rPr lang="es-CL" sz="2000" b="1" dirty="0">
                <a:latin typeface="Verdana"/>
                <a:ea typeface="Verdana"/>
              </a:rPr>
              <a:t>:</a:t>
            </a:r>
            <a:r>
              <a:rPr lang="es-CL" sz="2000" dirty="0">
                <a:latin typeface="Verdana"/>
                <a:ea typeface="Verdana"/>
              </a:rPr>
              <a:t> capa de figura geométrica</a:t>
            </a:r>
            <a:r>
              <a:rPr lang="en-US" sz="2000" dirty="0">
                <a:latin typeface="Verdana"/>
                <a:ea typeface="Verdana"/>
              </a:rPr>
              <a:t>​</a:t>
            </a:r>
            <a:endParaRPr lang="es-ES" sz="2000"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,Sans-Serif"/>
              <a:buChar char="•"/>
            </a:pPr>
            <a:r>
              <a:rPr lang="es-CL" sz="2000" b="1" dirty="0">
                <a:latin typeface="Verdana"/>
                <a:ea typeface="Verdana"/>
              </a:rPr>
              <a:t>"</a:t>
            </a:r>
            <a:r>
              <a:rPr lang="es-CL" sz="2000" b="1" dirty="0" err="1">
                <a:latin typeface="Verdana"/>
                <a:ea typeface="Verdana"/>
              </a:rPr>
              <a:t>identity</a:t>
            </a:r>
            <a:r>
              <a:rPr lang="es-CL" sz="2000" b="1" dirty="0">
                <a:latin typeface="Verdana"/>
                <a:ea typeface="Verdana"/>
              </a:rPr>
              <a:t>"</a:t>
            </a:r>
            <a:r>
              <a:rPr lang="es-CL" sz="2000" dirty="0">
                <a:latin typeface="Verdana"/>
                <a:ea typeface="Verdana"/>
              </a:rPr>
              <a:t> le dice a </a:t>
            </a:r>
            <a:r>
              <a:rPr lang="es-CL" sz="2000" dirty="0" err="1">
                <a:latin typeface="Verdana"/>
                <a:ea typeface="Verdana"/>
              </a:rPr>
              <a:t>ggplot</a:t>
            </a:r>
            <a:r>
              <a:rPr lang="es-CL" sz="2000" dirty="0">
                <a:latin typeface="Verdana"/>
                <a:ea typeface="Verdana"/>
              </a:rPr>
              <a:t> que no queremos hacer nada con los datos, es decir, graficar la tabla sin modificaciones</a:t>
            </a:r>
          </a:p>
        </p:txBody>
      </p:sp>
    </p:spTree>
    <p:extLst>
      <p:ext uri="{BB962C8B-B14F-4D97-AF65-F5344CB8AC3E}">
        <p14:creationId xmlns:p14="http://schemas.microsoft.com/office/powerpoint/2010/main" val="2966868783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780" y="478200"/>
            <a:ext cx="10888408" cy="800649"/>
          </a:xfrm>
        </p:spPr>
        <p:txBody>
          <a:bodyPr vert="horz" lIns="0" tIns="45720" rIns="0" bIns="45720" rtlCol="0" anchor="t">
            <a:noAutofit/>
          </a:bodyPr>
          <a:lstStyle/>
          <a:p>
            <a:pPr algn="ctr"/>
            <a:r>
              <a:rPr lang="es-MX" sz="3200" dirty="0">
                <a:latin typeface="Verdana"/>
                <a:ea typeface="Verdana"/>
              </a:rPr>
              <a:t>¿Qué es exactamente </a:t>
            </a:r>
            <a:r>
              <a:rPr lang="es-MX" sz="3200" dirty="0" err="1">
                <a:latin typeface="Verdana"/>
                <a:ea typeface="Verdana"/>
              </a:rPr>
              <a:t>identity</a:t>
            </a:r>
            <a:r>
              <a:rPr lang="es-MX" sz="3200" dirty="0">
                <a:latin typeface="Verdana"/>
                <a:ea typeface="Verdana"/>
              </a:rPr>
              <a:t>?</a:t>
            </a:r>
            <a:endParaRPr lang="es-ES" dirty="0"/>
          </a:p>
          <a:p>
            <a:endParaRPr lang="es-MX" sz="3200">
              <a:latin typeface="Verdana"/>
              <a:ea typeface="Verdana"/>
            </a:endParaRPr>
          </a:p>
          <a:p>
            <a:endParaRPr lang="es-MX">
              <a:latin typeface="Verdana"/>
              <a:ea typeface="Verdana"/>
            </a:endParaRP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9364D47-5C3C-F79A-6B14-67D324BAD535}"/>
              </a:ext>
            </a:extLst>
          </p:cNvPr>
          <p:cNvSpPr>
            <a:spLocks noGrp="1"/>
          </p:cNvSpPr>
          <p:nvPr/>
        </p:nvSpPr>
        <p:spPr>
          <a:xfrm>
            <a:off x="757726" y="1273716"/>
            <a:ext cx="10902785" cy="5365496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Char char="•"/>
            </a:pPr>
            <a:r>
              <a:rPr lang="es-CL" sz="1800" b="1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geom_bar</a:t>
            </a:r>
            <a:r>
              <a:rPr lang="es-CL" sz="1800" dirty="0">
                <a:latin typeface="Verdana"/>
                <a:ea typeface="Verdana"/>
              </a:rPr>
              <a:t> por defecto llama a la función </a:t>
            </a:r>
            <a:r>
              <a:rPr lang="es-CL" sz="1800" b="1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stat_count</a:t>
            </a:r>
            <a:endParaRPr lang="es-ES" sz="1800" b="1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Char char="•"/>
            </a:pPr>
            <a:r>
              <a:rPr lang="es-CL" sz="1800" b="1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stat_count</a:t>
            </a:r>
            <a:r>
              <a:rPr lang="es-CL" sz="1800" b="1" dirty="0">
                <a:latin typeface="Verdana"/>
                <a:ea typeface="Verdana"/>
              </a:rPr>
              <a:t> </a:t>
            </a:r>
            <a:r>
              <a:rPr lang="es-CL" sz="1800" dirty="0">
                <a:latin typeface="Verdana"/>
                <a:ea typeface="Verdana"/>
              </a:rPr>
              <a:t>espera como input una sola variable</a:t>
            </a:r>
            <a:endParaRPr lang="es-CL" dirty="0"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Char char="•"/>
            </a:pPr>
            <a:r>
              <a:rPr lang="es-CL" sz="1800" dirty="0">
                <a:solidFill>
                  <a:srgbClr val="122361"/>
                </a:solidFill>
                <a:latin typeface="Verdana"/>
                <a:ea typeface="Verdana"/>
              </a:rPr>
              <a:t>Escribimos y ejecutamos código:</a:t>
            </a:r>
            <a:endParaRPr lang="es-CL" sz="1800" dirty="0">
              <a:solidFill>
                <a:srgbClr val="122361"/>
              </a:solidFill>
              <a:latin typeface="Verdana"/>
            </a:endParaRPr>
          </a:p>
          <a:p>
            <a:endParaRPr lang="es-CL" sz="1800">
              <a:solidFill>
                <a:srgbClr val="333333"/>
              </a:solidFill>
              <a:latin typeface="Consolas"/>
            </a:endParaRPr>
          </a:p>
          <a:p>
            <a:r>
              <a:rPr lang="es-CL" sz="1800" dirty="0" err="1">
                <a:solidFill>
                  <a:srgbClr val="333333"/>
                </a:solidFill>
                <a:latin typeface="Consolas"/>
                <a:ea typeface="Verdana"/>
              </a:rPr>
              <a:t>ggplot</a:t>
            </a:r>
            <a:r>
              <a:rPr lang="es-CL" sz="1800" dirty="0">
                <a:solidFill>
                  <a:srgbClr val="333333"/>
                </a:solidFill>
                <a:latin typeface="Consolas"/>
                <a:ea typeface="Verdana"/>
              </a:rPr>
              <a:t>(data = tabla, aes(x = sexo, y = frecuencia)) +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 </a:t>
            </a:r>
            <a:r>
              <a:rPr lang="es-CL" sz="180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geom_bar</a:t>
            </a:r>
            <a:r>
              <a:rPr lang="es-CL" sz="18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()</a:t>
            </a:r>
            <a:endParaRPr lang="es-CL" sz="1800">
              <a:solidFill>
                <a:srgbClr val="122361"/>
              </a:solidFill>
              <a:highlight>
                <a:srgbClr val="FFFF00"/>
              </a:highlight>
              <a:latin typeface="Consolas"/>
            </a:endParaRPr>
          </a:p>
          <a:p>
            <a:endParaRPr lang="es-CL" sz="1800">
              <a:solidFill>
                <a:srgbClr val="333333"/>
              </a:solidFill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Error in `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geom_bar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()`: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!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Problem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while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computing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stat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.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ℹ Error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occurred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in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the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1st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layer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.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Caused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by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error in `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setup_params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()`: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! `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stat_count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()`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must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only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have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an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x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or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 y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aesthetic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.</a:t>
            </a:r>
            <a:endParaRPr lang="es-CL" sz="1800" dirty="0"/>
          </a:p>
          <a:p>
            <a:endParaRPr lang="es-CL" sz="1800">
              <a:solidFill>
                <a:srgbClr val="333333"/>
              </a:solidFill>
              <a:latin typeface="Consolas"/>
              <a:ea typeface="Verdana"/>
            </a:endParaRPr>
          </a:p>
          <a:p>
            <a:pPr>
              <a:lnSpc>
                <a:spcPct val="150000"/>
              </a:lnSpc>
            </a:pPr>
            <a:endParaRPr lang="es-CL" sz="1800"/>
          </a:p>
          <a:p>
            <a:pPr>
              <a:lnSpc>
                <a:spcPct val="150000"/>
              </a:lnSpc>
            </a:pPr>
            <a:endParaRPr lang="es-CL" sz="1800"/>
          </a:p>
          <a:p>
            <a:pPr>
              <a:lnSpc>
                <a:spcPct val="150000"/>
              </a:lnSpc>
            </a:pPr>
            <a:endParaRPr lang="es-CL" sz="1800" b="1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CL" sz="1800" b="1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CL" sz="1800" b="1">
              <a:solidFill>
                <a:srgbClr val="122361"/>
              </a:solidFill>
              <a:latin typeface="Verdana"/>
            </a:endParaRPr>
          </a:p>
          <a:p>
            <a:endParaRPr lang="es-CL" sz="1800" b="1">
              <a:solidFill>
                <a:srgbClr val="122361"/>
              </a:solidFill>
              <a:latin typeface="Verdana"/>
            </a:endParaRPr>
          </a:p>
          <a:p>
            <a:endParaRPr lang="es-CL">
              <a:latin typeface="Consolas"/>
            </a:endParaRPr>
          </a:p>
          <a:p>
            <a:endParaRPr lang="es-CL">
              <a:solidFill>
                <a:srgbClr val="000000"/>
              </a:solidFill>
              <a:latin typeface="Consolas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>
              <a:lnSpc>
                <a:spcPct val="150000"/>
              </a:lnSpc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>
              <a:lnSpc>
                <a:spcPct val="150000"/>
              </a:lnSpc>
            </a:pPr>
            <a:endParaRPr lang="es-MX" altLang="es-CL" sz="2000"/>
          </a:p>
          <a:p>
            <a:endParaRPr lang="es-CL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La sintaxis de </a:t>
            </a:r>
            <a:r>
              <a:rPr lang="es-ES" dirty="0" err="1">
                <a:latin typeface="Verdana"/>
                <a:ea typeface="Verdana"/>
              </a:rPr>
              <a:t>ggplot</a:t>
            </a:r>
            <a:endParaRPr lang="es-ES" dirty="0" err="1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ADEBC0-A012-C689-7D5B-F5F28C649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686" y="2102490"/>
            <a:ext cx="3898900" cy="2667508"/>
          </a:xfrm>
          <a:prstGeom prst="rect">
            <a:avLst/>
          </a:prstGeom>
        </p:spPr>
      </p:pic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91AEF00D-9434-0478-F83A-0356B38911F5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03.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27389A2-7305-B28E-B104-CFC9A9712D47}"/>
              </a:ext>
            </a:extLst>
          </p:cNvPr>
          <p:cNvSpPr/>
          <p:nvPr/>
        </p:nvSpPr>
        <p:spPr>
          <a:xfrm>
            <a:off x="514203" y="3274830"/>
            <a:ext cx="7108868" cy="80739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5960670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157" y="478200"/>
            <a:ext cx="10888408" cy="498725"/>
          </a:xfrm>
        </p:spPr>
        <p:txBody>
          <a:bodyPr vert="horz" lIns="0" tIns="45720" rIns="0" bIns="45720" rtlCol="0" anchor="t">
            <a:noAutofit/>
          </a:bodyPr>
          <a:lstStyle/>
          <a:p>
            <a:pPr algn="ctr"/>
            <a:r>
              <a:rPr lang="es-MX" sz="3200" dirty="0">
                <a:latin typeface="Verdana"/>
                <a:ea typeface="Verdana"/>
              </a:rPr>
              <a:t>Sigamos la instrucción de </a:t>
            </a:r>
            <a:r>
              <a:rPr lang="es-MX" sz="3200" dirty="0" err="1">
                <a:latin typeface="Verdana"/>
                <a:ea typeface="Verdana"/>
              </a:rPr>
              <a:t>ggplot</a:t>
            </a:r>
            <a:endParaRPr lang="es-ES" dirty="0" err="1">
              <a:latin typeface="Verdana"/>
              <a:ea typeface="Verdana"/>
            </a:endParaRPr>
          </a:p>
          <a:p>
            <a:r>
              <a:rPr lang="es-MX" sz="1800" b="0" dirty="0">
                <a:latin typeface="Verdana"/>
                <a:ea typeface="Verdana"/>
              </a:rPr>
              <a:t>Escribimos y ejecutamos código:</a:t>
            </a:r>
            <a:endParaRPr lang="es-MX" sz="1800" dirty="0">
              <a:solidFill>
                <a:srgbClr val="122361"/>
              </a:solidFill>
              <a:latin typeface="Consolas"/>
            </a:endParaRPr>
          </a:p>
          <a:p>
            <a:endParaRPr lang="es-MX" sz="1600" b="0" dirty="0">
              <a:solidFill>
                <a:srgbClr val="333333"/>
              </a:solidFill>
              <a:highlight>
                <a:srgbClr val="FFFF00"/>
              </a:highlight>
              <a:latin typeface="Consolas"/>
            </a:endParaRPr>
          </a:p>
          <a:p>
            <a:endParaRPr lang="es-MX" sz="3200">
              <a:latin typeface="Verdana"/>
              <a:ea typeface="Verdana"/>
            </a:endParaRPr>
          </a:p>
          <a:p>
            <a:endParaRPr lang="es-MX" sz="1200" b="0">
              <a:solidFill>
                <a:srgbClr val="333333"/>
              </a:solidFill>
            </a:endParaRPr>
          </a:p>
          <a:p>
            <a:endParaRPr lang="es-MX">
              <a:latin typeface="Verdana"/>
              <a:ea typeface="Verdana"/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La sintaxis de </a:t>
            </a:r>
            <a:r>
              <a:rPr lang="es-ES" dirty="0" err="1">
                <a:latin typeface="Verdana"/>
                <a:ea typeface="Verdana"/>
              </a:rPr>
              <a:t>ggplot</a:t>
            </a:r>
            <a:endParaRPr lang="es-ES" dirty="0" err="1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8B5C53-7ADA-6C3D-31E6-B29623C54679}"/>
              </a:ext>
            </a:extLst>
          </p:cNvPr>
          <p:cNvSpPr txBox="1"/>
          <p:nvPr/>
        </p:nvSpPr>
        <p:spPr>
          <a:xfrm>
            <a:off x="6304951" y="2559082"/>
            <a:ext cx="5336635" cy="18767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b="1" err="1">
                <a:latin typeface="Verdana"/>
                <a:ea typeface="Verdana"/>
              </a:rPr>
              <a:t>geom_bar</a:t>
            </a:r>
            <a:r>
              <a:rPr lang="en-US" sz="2000" b="1" dirty="0">
                <a:latin typeface="Verdana"/>
                <a:ea typeface="Verdana"/>
              </a:rPr>
              <a:t> </a:t>
            </a:r>
            <a:r>
              <a:rPr lang="en-US" sz="2000" err="1">
                <a:latin typeface="Verdana"/>
                <a:ea typeface="Verdana"/>
              </a:rPr>
              <a:t>cuenta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err="1">
                <a:latin typeface="Verdana"/>
                <a:ea typeface="Verdana"/>
              </a:rPr>
              <a:t>el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err="1">
                <a:latin typeface="Verdana"/>
                <a:ea typeface="Verdana"/>
              </a:rPr>
              <a:t>número</a:t>
            </a:r>
            <a:r>
              <a:rPr lang="en-US" sz="2000" dirty="0">
                <a:latin typeface="Verdana"/>
                <a:ea typeface="Verdana"/>
              </a:rPr>
              <a:t> de </a:t>
            </a:r>
            <a:r>
              <a:rPr lang="en-US" sz="2000" err="1">
                <a:latin typeface="Verdana"/>
                <a:ea typeface="Verdana"/>
              </a:rPr>
              <a:t>filas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err="1">
                <a:latin typeface="Verdana"/>
                <a:ea typeface="Verdana"/>
              </a:rPr>
              <a:t>en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err="1">
                <a:latin typeface="Verdana"/>
                <a:ea typeface="Verdana"/>
              </a:rPr>
              <a:t>cada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err="1">
                <a:latin typeface="Verdana"/>
                <a:ea typeface="Verdana"/>
              </a:rPr>
              <a:t>categorías</a:t>
            </a:r>
            <a:endParaRPr lang="en-US" sz="2000" dirty="0"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sz="2000" b="1"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latin typeface="Verdana"/>
                <a:ea typeface="Verdana"/>
              </a:rPr>
              <a:t>En </a:t>
            </a:r>
            <a:r>
              <a:rPr lang="en-US" sz="2000" dirty="0" err="1">
                <a:latin typeface="Verdana"/>
                <a:ea typeface="Verdana"/>
              </a:rPr>
              <a:t>ciertas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dirty="0" err="1">
                <a:latin typeface="Verdana"/>
                <a:ea typeface="Verdana"/>
              </a:rPr>
              <a:t>ocasiones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dirty="0" err="1">
                <a:latin typeface="Verdana"/>
                <a:ea typeface="Verdana"/>
              </a:rPr>
              <a:t>será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dirty="0" err="1">
                <a:latin typeface="Verdana"/>
                <a:ea typeface="Verdana"/>
              </a:rPr>
              <a:t>útil</a:t>
            </a:r>
            <a:endParaRPr lang="en-US" sz="2000" dirty="0">
              <a:latin typeface="Verdana"/>
              <a:ea typeface="Verdana"/>
            </a:endParaRPr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2BB8E199-B6AB-A332-F0CD-2361B470222F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03.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ACEAFBD-AFD2-9268-2542-56D53CB14A82}"/>
              </a:ext>
            </a:extLst>
          </p:cNvPr>
          <p:cNvSpPr/>
          <p:nvPr/>
        </p:nvSpPr>
        <p:spPr>
          <a:xfrm>
            <a:off x="589329" y="1546914"/>
            <a:ext cx="4651151" cy="76446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DA5FA18F-E1BA-F7ED-0190-61011E5E6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55" y="2687794"/>
            <a:ext cx="5562064" cy="350010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DB4F49A-7BED-AB7F-8A25-00D152A20D90}"/>
              </a:ext>
            </a:extLst>
          </p:cNvPr>
          <p:cNvSpPr txBox="1"/>
          <p:nvPr/>
        </p:nvSpPr>
        <p:spPr>
          <a:xfrm>
            <a:off x="733951" y="1599562"/>
            <a:ext cx="5335886" cy="7130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000"/>
              </a:spcBef>
            </a:pPr>
            <a:r>
              <a:rPr lang="es-MX" sz="160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ggplot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(data = tabla, aes(x = sexo)) +</a:t>
            </a:r>
            <a:endParaRPr lang="es-MX" sz="1600">
              <a:highlight>
                <a:srgbClr val="FFFF00"/>
              </a:highlight>
              <a:latin typeface="Consolas"/>
            </a:endParaRPr>
          </a:p>
          <a:p>
            <a:pPr>
              <a:spcBef>
                <a:spcPts val="1000"/>
              </a:spcBef>
            </a:pPr>
            <a:r>
              <a:rPr lang="es-MX" sz="1600" dirty="0">
                <a:solidFill>
                  <a:srgbClr val="333333"/>
                </a:solidFill>
                <a:latin typeface="Consolas"/>
              </a:rPr>
              <a:t>  </a:t>
            </a:r>
            <a:r>
              <a:rPr lang="es-MX" sz="1600" dirty="0" err="1">
                <a:solidFill>
                  <a:srgbClr val="333333"/>
                </a:solidFill>
                <a:latin typeface="Consolas"/>
              </a:rPr>
              <a:t>geom_bar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()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0093247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157" y="488932"/>
            <a:ext cx="10899140" cy="509458"/>
          </a:xfrm>
        </p:spPr>
        <p:txBody>
          <a:bodyPr vert="horz" lIns="0" tIns="45720" rIns="0" bIns="45720" rtlCol="0" anchor="t">
            <a:noAutofit/>
          </a:bodyPr>
          <a:lstStyle/>
          <a:p>
            <a:pPr algn="ctr"/>
            <a:r>
              <a:rPr lang="es-MX" sz="3200" dirty="0">
                <a:latin typeface="Verdana"/>
                <a:ea typeface="Verdana"/>
              </a:rPr>
              <a:t>Otras capas a gráficos</a:t>
            </a:r>
            <a:endParaRPr lang="es-ES" dirty="0"/>
          </a:p>
          <a:p>
            <a:endParaRPr lang="es-MX" sz="1400" b="0" dirty="0">
              <a:solidFill>
                <a:srgbClr val="333333"/>
              </a:solidFill>
              <a:latin typeface="Consolas"/>
            </a:endParaRPr>
          </a:p>
          <a:p>
            <a:endParaRPr lang="es-MX" sz="1600" b="0">
              <a:solidFill>
                <a:srgbClr val="333333"/>
              </a:solidFill>
              <a:latin typeface="Consolas"/>
            </a:endParaRPr>
          </a:p>
          <a:p>
            <a:endParaRPr lang="es-MX" sz="3200">
              <a:latin typeface="Verdana"/>
              <a:ea typeface="Verdana"/>
            </a:endParaRPr>
          </a:p>
          <a:p>
            <a:endParaRPr lang="es-MX" sz="1200" b="0">
              <a:solidFill>
                <a:srgbClr val="333333"/>
              </a:solidFill>
            </a:endParaRPr>
          </a:p>
          <a:p>
            <a:endParaRPr lang="es-MX">
              <a:latin typeface="Verdana"/>
              <a:ea typeface="Verdana"/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La sintaxis de </a:t>
            </a:r>
            <a:r>
              <a:rPr lang="es-ES" dirty="0" err="1"/>
              <a:t>ggplot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08B5C53-7ADA-6C3D-31E6-B29623C54679}"/>
              </a:ext>
            </a:extLst>
          </p:cNvPr>
          <p:cNvSpPr txBox="1"/>
          <p:nvPr/>
        </p:nvSpPr>
        <p:spPr>
          <a:xfrm>
            <a:off x="864342" y="4749149"/>
            <a:ext cx="5617371" cy="10057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b="1" err="1">
                <a:latin typeface="Verdana"/>
                <a:ea typeface="+mn-lt"/>
                <a:cs typeface="+mn-lt"/>
              </a:rPr>
              <a:t>geom_hline</a:t>
            </a:r>
            <a:r>
              <a:rPr lang="en-US" sz="2400">
                <a:latin typeface="Verdana"/>
                <a:ea typeface="+mn-lt"/>
                <a:cs typeface="+mn-lt"/>
              </a:rPr>
              <a:t>: </a:t>
            </a:r>
            <a:r>
              <a:rPr lang="en-US" sz="2400" err="1">
                <a:latin typeface="Verdana"/>
                <a:ea typeface="+mn-lt"/>
                <a:cs typeface="+mn-lt"/>
              </a:rPr>
              <a:t>línea</a:t>
            </a:r>
            <a:r>
              <a:rPr lang="en-US" sz="2400">
                <a:latin typeface="Verdana"/>
                <a:ea typeface="+mn-lt"/>
                <a:cs typeface="+mn-lt"/>
              </a:rPr>
              <a:t> horizontal</a:t>
            </a:r>
            <a:endParaRPr lang="en-US" sz="2400" b="1"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b="1">
              <a:latin typeface="Verdana"/>
              <a:ea typeface="Verdana"/>
            </a:endParaRP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76FF6479-E044-8FBE-BF1E-35F78C3E34CD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03.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F8AA002-C6A2-FF4E-2B6C-15ABD5A1B9D9}"/>
              </a:ext>
            </a:extLst>
          </p:cNvPr>
          <p:cNvSpPr/>
          <p:nvPr/>
        </p:nvSpPr>
        <p:spPr>
          <a:xfrm>
            <a:off x="299555" y="2072802"/>
            <a:ext cx="6325403" cy="135474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 descr="Gráfico&#10;&#10;Descripción generada automáticamente">
            <a:extLst>
              <a:ext uri="{FF2B5EF4-FFF2-40B4-BE49-F238E27FC236}">
                <a16:creationId xmlns:a16="http://schemas.microsoft.com/office/drawing/2014/main" id="{97EC5B50-DA34-9F98-C7DB-6B4225E75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868" y="1882865"/>
            <a:ext cx="5604993" cy="357522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869ADAF-6EAF-9108-6382-4083929F5F11}"/>
              </a:ext>
            </a:extLst>
          </p:cNvPr>
          <p:cNvSpPr txBox="1"/>
          <p:nvPr/>
        </p:nvSpPr>
        <p:spPr>
          <a:xfrm>
            <a:off x="297558" y="2191265"/>
            <a:ext cx="6319302" cy="10874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000"/>
              </a:spcBef>
            </a:pPr>
            <a:r>
              <a:rPr lang="es-MX" sz="1600" err="1">
                <a:solidFill>
                  <a:srgbClr val="333333"/>
                </a:solidFill>
                <a:latin typeface="Consolas"/>
              </a:rPr>
              <a:t>ggplot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(data = tabla, aes(x = sexo, y = frecuencia)) + </a:t>
            </a:r>
            <a:endParaRPr lang="es-MX" sz="1600" dirty="0">
              <a:latin typeface="Consolas"/>
            </a:endParaRPr>
          </a:p>
          <a:p>
            <a:pPr>
              <a:spcBef>
                <a:spcPts val="1000"/>
              </a:spcBef>
            </a:pPr>
            <a:r>
              <a:rPr lang="es-MX" sz="1600" dirty="0">
                <a:solidFill>
                  <a:srgbClr val="333333"/>
                </a:solidFill>
                <a:latin typeface="Consolas"/>
              </a:rPr>
              <a:t>   </a:t>
            </a:r>
            <a:r>
              <a:rPr lang="es-MX" sz="1600" dirty="0" err="1">
                <a:solidFill>
                  <a:srgbClr val="333333"/>
                </a:solidFill>
                <a:latin typeface="Consolas"/>
              </a:rPr>
              <a:t>geom_bar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(</a:t>
            </a:r>
            <a:r>
              <a:rPr lang="es-MX" sz="1600" dirty="0" err="1">
                <a:solidFill>
                  <a:srgbClr val="333333"/>
                </a:solidFill>
                <a:latin typeface="Consolas"/>
              </a:rPr>
              <a:t>stat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 = </a:t>
            </a:r>
            <a:r>
              <a:rPr lang="es-MX" sz="1600" dirty="0">
                <a:solidFill>
                  <a:srgbClr val="DD1144"/>
                </a:solidFill>
                <a:latin typeface="Consolas"/>
              </a:rPr>
              <a:t>"</a:t>
            </a:r>
            <a:r>
              <a:rPr lang="es-MX" sz="1600" dirty="0" err="1">
                <a:solidFill>
                  <a:srgbClr val="DD1144"/>
                </a:solidFill>
                <a:latin typeface="Consolas"/>
              </a:rPr>
              <a:t>identity</a:t>
            </a:r>
            <a:r>
              <a:rPr lang="es-MX" sz="1600" dirty="0">
                <a:solidFill>
                  <a:srgbClr val="DD1144"/>
                </a:solidFill>
                <a:latin typeface="Consolas"/>
              </a:rPr>
              <a:t>"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) + </a:t>
            </a:r>
            <a:endParaRPr lang="es-MX" sz="1600" dirty="0">
              <a:latin typeface="Consolas"/>
            </a:endParaRPr>
          </a:p>
          <a:p>
            <a:pPr>
              <a:spcBef>
                <a:spcPts val="1000"/>
              </a:spcBef>
            </a:pP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   </a:t>
            </a:r>
            <a:r>
              <a:rPr lang="es-MX" sz="160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geom_hline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(aes(</a:t>
            </a:r>
            <a:r>
              <a:rPr lang="es-MX" sz="160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yintercept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 = mean(frecuencia)) )</a:t>
            </a:r>
            <a:endParaRPr lang="es-ES" sz="16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8FEC967-D985-D12E-242A-B9FDE040024E}"/>
              </a:ext>
            </a:extLst>
          </p:cNvPr>
          <p:cNvSpPr txBox="1"/>
          <p:nvPr/>
        </p:nvSpPr>
        <p:spPr>
          <a:xfrm>
            <a:off x="293159" y="1697230"/>
            <a:ext cx="584533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dirty="0">
                <a:latin typeface="Verdana"/>
                <a:ea typeface="Verdana"/>
              </a:rPr>
              <a:t>Escribimos y ejecutamos código: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3946697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4994019" y="2891595"/>
            <a:ext cx="6873698" cy="1108367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Agregando más atributos</a:t>
            </a:r>
            <a:endParaRPr lang="es-CL" sz="3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04.</a:t>
            </a:r>
          </a:p>
        </p:txBody>
      </p:sp>
    </p:spTree>
    <p:extLst>
      <p:ext uri="{BB962C8B-B14F-4D97-AF65-F5344CB8AC3E}">
        <p14:creationId xmlns:p14="http://schemas.microsoft.com/office/powerpoint/2010/main" val="1907245872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157" y="628453"/>
            <a:ext cx="10888408" cy="498725"/>
          </a:xfrm>
        </p:spPr>
        <p:txBody>
          <a:bodyPr vert="horz" lIns="0" tIns="45720" rIns="0" bIns="45720" rtlCol="0" anchor="t">
            <a:noAutofit/>
          </a:bodyPr>
          <a:lstStyle/>
          <a:p>
            <a:pPr algn="ctr"/>
            <a:r>
              <a:rPr lang="es-MX" sz="2800" dirty="0">
                <a:latin typeface="Verdana"/>
                <a:ea typeface="Verdana"/>
              </a:rPr>
              <a:t>Nombres de mujer más populares de 2019</a:t>
            </a:r>
            <a:endParaRPr lang="es-MX" sz="1800" dirty="0">
              <a:latin typeface="Consolas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</a:endParaRPr>
          </a:p>
          <a:p>
            <a:endParaRPr lang="es-MX" sz="3200">
              <a:latin typeface="Verdana"/>
              <a:ea typeface="Verdana"/>
            </a:endParaRPr>
          </a:p>
          <a:p>
            <a:endParaRPr lang="es-MX" sz="1200" b="0">
              <a:solidFill>
                <a:srgbClr val="333333"/>
              </a:solidFill>
            </a:endParaRPr>
          </a:p>
          <a:p>
            <a:endParaRPr lang="es-MX">
              <a:latin typeface="Verdana"/>
              <a:ea typeface="Verdana"/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CL" dirty="0">
                <a:latin typeface="Verdana"/>
                <a:ea typeface="Verdana"/>
              </a:rPr>
              <a:t>Agregando más atributos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E323B08-1BD9-3757-3485-8D1B86E867D0}"/>
              </a:ext>
            </a:extLst>
          </p:cNvPr>
          <p:cNvSpPr txBox="1"/>
          <p:nvPr/>
        </p:nvSpPr>
        <p:spPr>
          <a:xfrm>
            <a:off x="5787088" y="2640508"/>
            <a:ext cx="6290107" cy="24878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000"/>
              </a:spcBef>
            </a:pPr>
            <a:r>
              <a:rPr lang="es-MX" sz="1600" dirty="0">
                <a:solidFill>
                  <a:srgbClr val="333333"/>
                </a:solidFill>
                <a:latin typeface="Consolas"/>
              </a:rPr>
              <a:t>top10 &lt;- guaguas %&gt;% </a:t>
            </a:r>
            <a:endParaRPr lang="es-MX" sz="1600" dirty="0">
              <a:latin typeface="Consolas"/>
            </a:endParaRPr>
          </a:p>
          <a:p>
            <a:pPr>
              <a:spcBef>
                <a:spcPts val="1000"/>
              </a:spcBef>
            </a:pPr>
            <a:r>
              <a:rPr lang="es-MX" sz="1600" dirty="0">
                <a:solidFill>
                  <a:srgbClr val="333333"/>
                </a:solidFill>
                <a:latin typeface="Consolas"/>
              </a:rPr>
              <a:t>   </a:t>
            </a:r>
            <a:r>
              <a:rPr lang="es-MX" sz="1600" dirty="0" err="1">
                <a:solidFill>
                  <a:srgbClr val="333333"/>
                </a:solidFill>
                <a:latin typeface="Consolas"/>
              </a:rPr>
              <a:t>filter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(</a:t>
            </a:r>
            <a:r>
              <a:rPr lang="es-MX" sz="1600" dirty="0" err="1">
                <a:solidFill>
                  <a:srgbClr val="333333"/>
                </a:solidFill>
                <a:latin typeface="Consolas"/>
              </a:rPr>
              <a:t>anio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 == </a:t>
            </a:r>
            <a:r>
              <a:rPr lang="es-MX" sz="1600" dirty="0">
                <a:solidFill>
                  <a:srgbClr val="008080"/>
                </a:solidFill>
                <a:latin typeface="Consolas"/>
              </a:rPr>
              <a:t>2019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 &amp; sexo == </a:t>
            </a:r>
            <a:r>
              <a:rPr lang="es-MX" sz="1600" dirty="0">
                <a:solidFill>
                  <a:srgbClr val="DD1144"/>
                </a:solidFill>
                <a:latin typeface="Consolas"/>
              </a:rPr>
              <a:t>"F"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) %&gt;% </a:t>
            </a:r>
            <a:endParaRPr lang="es-MX" sz="1600" dirty="0">
              <a:latin typeface="Consolas"/>
            </a:endParaRPr>
          </a:p>
          <a:p>
            <a:pPr>
              <a:spcBef>
                <a:spcPts val="1000"/>
              </a:spcBef>
            </a:pPr>
            <a:r>
              <a:rPr lang="es-MX" sz="1600" dirty="0">
                <a:solidFill>
                  <a:srgbClr val="333333"/>
                </a:solidFill>
                <a:latin typeface="Consolas"/>
              </a:rPr>
              <a:t>   </a:t>
            </a:r>
            <a:r>
              <a:rPr lang="es-MX" sz="1600" dirty="0" err="1">
                <a:solidFill>
                  <a:srgbClr val="333333"/>
                </a:solidFill>
                <a:latin typeface="Consolas"/>
              </a:rPr>
              <a:t>arrange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(</a:t>
            </a:r>
            <a:r>
              <a:rPr lang="es-MX" sz="1600" dirty="0" err="1">
                <a:solidFill>
                  <a:srgbClr val="333333"/>
                </a:solidFill>
                <a:latin typeface="Consolas"/>
              </a:rPr>
              <a:t>desc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(n)) %&gt;% </a:t>
            </a:r>
            <a:endParaRPr lang="es-MX" sz="1600" dirty="0">
              <a:latin typeface="Consolas"/>
            </a:endParaRPr>
          </a:p>
          <a:p>
            <a:pPr>
              <a:spcBef>
                <a:spcPts val="1000"/>
              </a:spcBef>
            </a:pPr>
            <a:r>
              <a:rPr lang="es-MX" sz="1600" dirty="0">
                <a:solidFill>
                  <a:srgbClr val="333333"/>
                </a:solidFill>
                <a:latin typeface="Consolas"/>
              </a:rPr>
              <a:t>   </a:t>
            </a:r>
            <a:r>
              <a:rPr lang="es-MX" sz="1600" dirty="0" err="1">
                <a:solidFill>
                  <a:srgbClr val="333333"/>
                </a:solidFill>
                <a:latin typeface="Consolas"/>
              </a:rPr>
              <a:t>slice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(</a:t>
            </a:r>
            <a:r>
              <a:rPr lang="es-MX" sz="1600" dirty="0">
                <a:solidFill>
                  <a:srgbClr val="008080"/>
                </a:solidFill>
                <a:latin typeface="Consolas"/>
              </a:rPr>
              <a:t>1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:</a:t>
            </a:r>
            <a:r>
              <a:rPr lang="es-MX" sz="1600" dirty="0">
                <a:solidFill>
                  <a:srgbClr val="008080"/>
                </a:solidFill>
                <a:latin typeface="Consolas"/>
              </a:rPr>
              <a:t>10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)</a:t>
            </a:r>
            <a:endParaRPr lang="es-MX" sz="1600" dirty="0">
              <a:latin typeface="Consolas"/>
            </a:endParaRPr>
          </a:p>
          <a:p>
            <a:pPr>
              <a:spcBef>
                <a:spcPts val="1000"/>
              </a:spcBef>
            </a:pPr>
            <a:r>
              <a:rPr lang="es-MX" sz="160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ggplot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(top10, aes(x = nombre, y = n, </a:t>
            </a:r>
            <a:r>
              <a:rPr lang="es-MX" sz="160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fill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</a:rPr>
              <a:t> = nombre)) +</a:t>
            </a:r>
            <a:endParaRPr lang="es-MX" sz="1600" dirty="0">
              <a:highlight>
                <a:srgbClr val="FFFF00"/>
              </a:highlight>
              <a:latin typeface="Consolas"/>
            </a:endParaRPr>
          </a:p>
          <a:p>
            <a:pPr>
              <a:spcBef>
                <a:spcPts val="1000"/>
              </a:spcBef>
            </a:pPr>
            <a:r>
              <a:rPr lang="es-MX" sz="1600" dirty="0">
                <a:solidFill>
                  <a:srgbClr val="333333"/>
                </a:solidFill>
                <a:latin typeface="Consolas"/>
              </a:rPr>
              <a:t>   </a:t>
            </a:r>
            <a:r>
              <a:rPr lang="es-MX" sz="1600" dirty="0" err="1">
                <a:solidFill>
                  <a:srgbClr val="333333"/>
                </a:solidFill>
                <a:latin typeface="Consolas"/>
              </a:rPr>
              <a:t>geom_bar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(</a:t>
            </a:r>
            <a:r>
              <a:rPr lang="es-MX" sz="1600" dirty="0" err="1">
                <a:solidFill>
                  <a:srgbClr val="333333"/>
                </a:solidFill>
                <a:latin typeface="Consolas"/>
              </a:rPr>
              <a:t>stat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 = </a:t>
            </a:r>
            <a:r>
              <a:rPr lang="es-MX" sz="1600" dirty="0">
                <a:solidFill>
                  <a:srgbClr val="DD1144"/>
                </a:solidFill>
                <a:latin typeface="Consolas"/>
              </a:rPr>
              <a:t>"</a:t>
            </a:r>
            <a:r>
              <a:rPr lang="es-MX" sz="1600" dirty="0" err="1">
                <a:solidFill>
                  <a:srgbClr val="DD1144"/>
                </a:solidFill>
                <a:latin typeface="Consolas"/>
              </a:rPr>
              <a:t>identity</a:t>
            </a:r>
            <a:r>
              <a:rPr lang="es-MX" sz="1600" dirty="0">
                <a:solidFill>
                  <a:srgbClr val="DD1144"/>
                </a:solidFill>
                <a:latin typeface="Consolas"/>
              </a:rPr>
              <a:t>"</a:t>
            </a:r>
            <a:r>
              <a:rPr lang="es-MX" sz="1600" dirty="0">
                <a:solidFill>
                  <a:srgbClr val="333333"/>
                </a:solidFill>
                <a:latin typeface="Consolas"/>
              </a:rPr>
              <a:t>)</a:t>
            </a:r>
            <a:endParaRPr lang="es-MX" sz="1600" dirty="0">
              <a:latin typeface="Consolas"/>
            </a:endParaRPr>
          </a:p>
          <a:p>
            <a:pPr algn="l"/>
            <a:endParaRPr lang="es-ES">
              <a:cs typeface="Calibri"/>
            </a:endParaRP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01F9C4F3-DB79-5E54-64DF-9EE159382FD7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04.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5ED2825-BD05-D5CA-2243-F80B20BB2A14}"/>
              </a:ext>
            </a:extLst>
          </p:cNvPr>
          <p:cNvSpPr txBox="1"/>
          <p:nvPr/>
        </p:nvSpPr>
        <p:spPr>
          <a:xfrm>
            <a:off x="5787100" y="1992324"/>
            <a:ext cx="45622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dirty="0">
                <a:latin typeface="Verdana"/>
                <a:ea typeface="Verdana"/>
              </a:rPr>
              <a:t>Escribimos y ejecutamos código:</a:t>
            </a:r>
            <a:endParaRPr lang="es-ES" dirty="0">
              <a:solidFill>
                <a:srgbClr val="000000"/>
              </a:solidFill>
              <a:latin typeface="Verdana"/>
              <a:ea typeface="Verdana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9816F1B-34D3-A780-8A2F-A14141DAB354}"/>
              </a:ext>
            </a:extLst>
          </p:cNvPr>
          <p:cNvSpPr/>
          <p:nvPr/>
        </p:nvSpPr>
        <p:spPr>
          <a:xfrm>
            <a:off x="5697949" y="2437702"/>
            <a:ext cx="6293205" cy="281435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729811CF-3FF9-5D47-CC71-76EDB054A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" y="1990188"/>
            <a:ext cx="5604994" cy="352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86060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157" y="478200"/>
            <a:ext cx="10888408" cy="498725"/>
          </a:xfrm>
        </p:spPr>
        <p:txBody>
          <a:bodyPr vert="horz" lIns="0" tIns="45720" rIns="0" bIns="45720" rtlCol="0" anchor="t">
            <a:noAutofit/>
          </a:bodyPr>
          <a:lstStyle/>
          <a:p>
            <a:pPr algn="ctr"/>
            <a:r>
              <a:rPr lang="es-MX" sz="2800" dirty="0">
                <a:latin typeface="Verdana"/>
                <a:ea typeface="Verdana"/>
              </a:rPr>
              <a:t>Nombre Eduardo a lo largo de la historia</a:t>
            </a:r>
            <a:endParaRPr lang="es-MX" sz="2800" dirty="0"/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</a:endParaRPr>
          </a:p>
          <a:p>
            <a:endParaRPr lang="es-MX" sz="3200">
              <a:latin typeface="Verdana"/>
              <a:ea typeface="Verdana"/>
            </a:endParaRPr>
          </a:p>
          <a:p>
            <a:endParaRPr lang="es-MX" sz="1200" b="0">
              <a:solidFill>
                <a:srgbClr val="333333"/>
              </a:solidFill>
            </a:endParaRPr>
          </a:p>
          <a:p>
            <a:endParaRPr lang="es-MX">
              <a:latin typeface="Verdana"/>
              <a:ea typeface="Verdana"/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Agregando más atributos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E323B08-1BD9-3757-3485-8D1B86E867D0}"/>
              </a:ext>
            </a:extLst>
          </p:cNvPr>
          <p:cNvSpPr txBox="1"/>
          <p:nvPr/>
        </p:nvSpPr>
        <p:spPr>
          <a:xfrm>
            <a:off x="376529" y="2170252"/>
            <a:ext cx="5562066" cy="34522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guaguas %&gt;% </a:t>
            </a:r>
            <a:endParaRPr lang="es-ES" sz="1600" dirty="0">
              <a:latin typeface="Consolas"/>
            </a:endParaRPr>
          </a:p>
          <a:p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  </a:t>
            </a:r>
            <a:r>
              <a:rPr lang="es-MX" sz="1600" dirty="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filter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(nombre == </a:t>
            </a:r>
            <a:r>
              <a:rPr lang="es-MX" sz="1600" dirty="0">
                <a:solidFill>
                  <a:srgbClr val="DD1144"/>
                </a:solidFill>
                <a:latin typeface="Consolas"/>
                <a:ea typeface="+mn-lt"/>
                <a:cs typeface="+mn-lt"/>
              </a:rPr>
              <a:t>"Eduardo"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&amp; sexo == </a:t>
            </a:r>
            <a:r>
              <a:rPr lang="es-MX" sz="1600" dirty="0">
                <a:solidFill>
                  <a:srgbClr val="DD1144"/>
                </a:solidFill>
                <a:latin typeface="Consolas"/>
                <a:ea typeface="+mn-lt"/>
                <a:cs typeface="+mn-lt"/>
              </a:rPr>
              <a:t>"M"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) %&gt;% </a:t>
            </a:r>
            <a:endParaRPr lang="es-MX" sz="1600" dirty="0">
              <a:latin typeface="Consolas"/>
            </a:endParaRPr>
          </a:p>
          <a:p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  </a:t>
            </a:r>
            <a:r>
              <a:rPr lang="es-MX" sz="1600" dirty="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ggplot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(aes(x = </a:t>
            </a:r>
            <a:r>
              <a:rPr lang="es-MX" sz="1600" dirty="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anio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, y = n, color = </a:t>
            </a:r>
            <a:r>
              <a:rPr lang="es-MX" sz="1600" dirty="0">
                <a:solidFill>
                  <a:srgbClr val="DD1144"/>
                </a:solidFill>
                <a:latin typeface="Consolas"/>
                <a:ea typeface="+mn-lt"/>
                <a:cs typeface="+mn-lt"/>
              </a:rPr>
              <a:t>"coral"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)) +</a:t>
            </a:r>
            <a:endParaRPr lang="es-MX" sz="1600" dirty="0">
              <a:latin typeface="Consolas"/>
            </a:endParaRPr>
          </a:p>
          <a:p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  </a:t>
            </a:r>
            <a:r>
              <a:rPr lang="es-MX" sz="1600" dirty="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geom_line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() +</a:t>
            </a:r>
            <a:endParaRPr lang="es-MX" sz="1600" dirty="0">
              <a:latin typeface="Consolas"/>
            </a:endParaRPr>
          </a:p>
          <a:p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  </a:t>
            </a:r>
            <a:r>
              <a:rPr lang="es-MX" sz="1600" dirty="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geom_vline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(</a:t>
            </a:r>
            <a:r>
              <a:rPr lang="es-MX" sz="1600" dirty="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xintercept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= c(</a:t>
            </a:r>
            <a:r>
              <a:rPr lang="es-MX" sz="1600" dirty="0">
                <a:solidFill>
                  <a:srgbClr val="008080"/>
                </a:solidFill>
                <a:latin typeface="Consolas"/>
                <a:ea typeface="+mn-lt"/>
                <a:cs typeface="+mn-lt"/>
              </a:rPr>
              <a:t>1965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, </a:t>
            </a:r>
            <a:r>
              <a:rPr lang="es-MX" sz="1600" dirty="0">
                <a:solidFill>
                  <a:srgbClr val="008080"/>
                </a:solidFill>
                <a:latin typeface="Consolas"/>
                <a:ea typeface="+mn-lt"/>
                <a:cs typeface="+mn-lt"/>
              </a:rPr>
              <a:t>1982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), </a:t>
            </a:r>
            <a:r>
              <a:rPr lang="es-MX" sz="1600" dirty="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linetype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=</a:t>
            </a:r>
            <a:r>
              <a:rPr lang="es-MX" sz="1600" dirty="0">
                <a:solidFill>
                  <a:srgbClr val="DD1144"/>
                </a:solidFill>
                <a:latin typeface="Consolas"/>
                <a:ea typeface="+mn-lt"/>
                <a:cs typeface="+mn-lt"/>
              </a:rPr>
              <a:t>"</a:t>
            </a:r>
            <a:r>
              <a:rPr lang="es-MX" sz="1600" dirty="0" err="1">
                <a:solidFill>
                  <a:srgbClr val="DD1144"/>
                </a:solidFill>
                <a:latin typeface="Consolas"/>
                <a:ea typeface="+mn-lt"/>
                <a:cs typeface="+mn-lt"/>
              </a:rPr>
              <a:t>dotted</a:t>
            </a:r>
            <a:r>
              <a:rPr lang="es-MX" sz="1600" dirty="0">
                <a:solidFill>
                  <a:srgbClr val="DD1144"/>
                </a:solidFill>
                <a:latin typeface="Consolas"/>
                <a:ea typeface="+mn-lt"/>
                <a:cs typeface="+mn-lt"/>
              </a:rPr>
              <a:t>"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) + </a:t>
            </a:r>
            <a:endParaRPr lang="es-MX" sz="1600" dirty="0">
              <a:latin typeface="Consolas"/>
            </a:endParaRPr>
          </a:p>
          <a:p>
            <a:r>
              <a:rPr lang="es-MX" sz="1600" dirty="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  </a:t>
            </a:r>
            <a:r>
              <a:rPr lang="es-MX" sz="16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labs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(</a:t>
            </a:r>
            <a:r>
              <a:rPr lang="es-MX" sz="16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title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=</a:t>
            </a:r>
            <a:r>
              <a:rPr lang="es-MX" sz="1600" dirty="0">
                <a:solidFill>
                  <a:srgbClr val="DD1144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"El nombre Eduardo a lo largo de la historia"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,</a:t>
            </a:r>
            <a:endParaRPr lang="es-MX" sz="1600" dirty="0">
              <a:highlight>
                <a:srgbClr val="FFFF00"/>
              </a:highlight>
              <a:latin typeface="Consolas"/>
            </a:endParaRPr>
          </a:p>
          <a:p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        x =</a:t>
            </a:r>
            <a:r>
              <a:rPr lang="es-MX" sz="1600" dirty="0">
                <a:solidFill>
                  <a:srgbClr val="DD1144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"año"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, y = </a:t>
            </a:r>
            <a:r>
              <a:rPr lang="es-MX" sz="1600" dirty="0">
                <a:solidFill>
                  <a:srgbClr val="DD1144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"frecuencia"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) +</a:t>
            </a:r>
            <a:endParaRPr lang="es-MX" sz="1600" dirty="0">
              <a:highlight>
                <a:srgbClr val="FFFF00"/>
              </a:highlight>
              <a:latin typeface="Consolas"/>
            </a:endParaRPr>
          </a:p>
          <a:p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  </a:t>
            </a:r>
            <a:r>
              <a:rPr lang="es-MX" sz="16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theme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(</a:t>
            </a:r>
            <a:r>
              <a:rPr lang="es-MX" sz="16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plot.title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 = </a:t>
            </a:r>
            <a:r>
              <a:rPr lang="es-MX" sz="16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element_text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(</a:t>
            </a:r>
            <a:r>
              <a:rPr lang="es-MX" sz="16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hjust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 = </a:t>
            </a:r>
            <a:r>
              <a:rPr lang="es-MX" sz="1600" dirty="0">
                <a:solidFill>
                  <a:srgbClr val="008080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0.5</a:t>
            </a:r>
            <a:r>
              <a:rPr lang="es-MX" sz="16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+mn-lt"/>
                <a:cs typeface="+mn-lt"/>
              </a:rPr>
              <a:t>))</a:t>
            </a:r>
            <a:endParaRPr lang="es-MX" sz="1600" dirty="0">
              <a:highlight>
                <a:srgbClr val="FFFF00"/>
              </a:highlight>
              <a:latin typeface="Consolas"/>
            </a:endParaRPr>
          </a:p>
          <a:p>
            <a:pPr>
              <a:spcBef>
                <a:spcPts val="1000"/>
              </a:spcBef>
            </a:pPr>
            <a:endParaRPr lang="es-MX" sz="1600">
              <a:solidFill>
                <a:srgbClr val="333333"/>
              </a:solidFill>
              <a:latin typeface="Consolas"/>
            </a:endParaRPr>
          </a:p>
          <a:p>
            <a:pPr algn="l"/>
            <a:endParaRPr lang="es-ES">
              <a:cs typeface="Calibri"/>
            </a:endParaRP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5B178396-CC94-B502-BFEB-0998A9EF4832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04.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23F964D-4114-917A-EAE8-C8C8A038B60D}"/>
              </a:ext>
            </a:extLst>
          </p:cNvPr>
          <p:cNvSpPr/>
          <p:nvPr/>
        </p:nvSpPr>
        <p:spPr>
          <a:xfrm>
            <a:off x="299555" y="2072801"/>
            <a:ext cx="5788781" cy="313632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0405AEC-B54F-1715-9A41-1C4337C72174}"/>
              </a:ext>
            </a:extLst>
          </p:cNvPr>
          <p:cNvSpPr txBox="1"/>
          <p:nvPr/>
        </p:nvSpPr>
        <p:spPr>
          <a:xfrm>
            <a:off x="593697" y="1525480"/>
            <a:ext cx="512499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dirty="0">
                <a:latin typeface="Verdana"/>
                <a:ea typeface="Verdana"/>
              </a:rPr>
              <a:t>Escribimos y ejecutamos código:</a:t>
            </a:r>
            <a:endParaRPr lang="es-ES" dirty="0">
              <a:solidFill>
                <a:srgbClr val="000000"/>
              </a:solidFill>
              <a:latin typeface="Verdana"/>
              <a:ea typeface="Verdana"/>
            </a:endParaRPr>
          </a:p>
        </p:txBody>
      </p:sp>
      <p:pic>
        <p:nvPicPr>
          <p:cNvPr id="10" name="Imagen 9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55C28D5A-E5A6-A8C6-8E98-A13CBACB6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532" y="1904330"/>
            <a:ext cx="5572796" cy="357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35157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833" y="3504736"/>
            <a:ext cx="5565141" cy="498725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MX" sz="2800" dirty="0">
                <a:latin typeface="Verdana"/>
                <a:ea typeface="Verdana"/>
              </a:rPr>
              <a:t>Un poco más sobre </a:t>
            </a:r>
            <a:r>
              <a:rPr lang="es-MX" sz="2800" err="1">
                <a:latin typeface="Verdana"/>
                <a:ea typeface="Verdana"/>
              </a:rPr>
              <a:t>theme</a:t>
            </a:r>
            <a:endParaRPr lang="es-MX" sz="2800" b="0" err="1"/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</a:endParaRPr>
          </a:p>
          <a:p>
            <a:endParaRPr lang="es-MX" sz="3200">
              <a:latin typeface="Verdana"/>
              <a:ea typeface="Verdana"/>
            </a:endParaRPr>
          </a:p>
          <a:p>
            <a:endParaRPr lang="es-MX" sz="1200" b="0">
              <a:solidFill>
                <a:srgbClr val="333333"/>
              </a:solidFill>
            </a:endParaRPr>
          </a:p>
          <a:p>
            <a:endParaRPr lang="es-MX">
              <a:latin typeface="Verdana"/>
              <a:ea typeface="Verdana"/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Agregando más atributos</a:t>
            </a:r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0185E442-31E7-6A4F-A3E3-E911BD5ED73E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04.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BCBDD6-B540-C582-A7EE-20A2266D8998}"/>
              </a:ext>
            </a:extLst>
          </p:cNvPr>
          <p:cNvSpPr txBox="1"/>
          <p:nvPr/>
        </p:nvSpPr>
        <p:spPr>
          <a:xfrm>
            <a:off x="589391" y="4021760"/>
            <a:ext cx="614891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theme</a:t>
            </a:r>
            <a:r>
              <a:rPr lang="es-MX" dirty="0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 </a:t>
            </a:r>
            <a:r>
              <a:rPr lang="es-MX" dirty="0">
                <a:latin typeface="Verdana"/>
                <a:ea typeface="Verdana"/>
              </a:rPr>
              <a:t>nos permite modificar elementos estéticos:</a:t>
            </a:r>
            <a:endParaRPr lang="es-ES" dirty="0">
              <a:solidFill>
                <a:srgbClr val="000000"/>
              </a:solidFill>
              <a:latin typeface="Verdana"/>
              <a:ea typeface="Verdana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19BF565A-105B-98AF-E35E-CCBCF51C74DB}"/>
              </a:ext>
            </a:extLst>
          </p:cNvPr>
          <p:cNvGrpSpPr/>
          <p:nvPr/>
        </p:nvGrpSpPr>
        <p:grpSpPr>
          <a:xfrm>
            <a:off x="846907" y="653766"/>
            <a:ext cx="7817717" cy="2473274"/>
            <a:chOff x="245892" y="2070442"/>
            <a:chExt cx="7817717" cy="247327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D2BE97CE-98FA-41D6-572A-9B23C64EFBB8}"/>
                </a:ext>
              </a:extLst>
            </p:cNvPr>
            <p:cNvSpPr txBox="1"/>
            <p:nvPr/>
          </p:nvSpPr>
          <p:spPr>
            <a:xfrm>
              <a:off x="333600" y="2070442"/>
              <a:ext cx="7730009" cy="231905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guaguas %&gt;% </a:t>
              </a:r>
              <a:endParaRPr lang="es-ES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filter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(nombre == </a:t>
              </a:r>
              <a:r>
                <a:rPr lang="es-MX" sz="1600" dirty="0">
                  <a:solidFill>
                    <a:srgbClr val="DD1144"/>
                  </a:solidFill>
                  <a:latin typeface="Consolas"/>
                  <a:ea typeface="+mn-lt"/>
                  <a:cs typeface="+mn-lt"/>
                </a:rPr>
                <a:t>"Eduardo"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 &amp; sexo == </a:t>
              </a:r>
              <a:r>
                <a:rPr lang="es-MX" sz="1600" dirty="0">
                  <a:solidFill>
                    <a:srgbClr val="DD1144"/>
                  </a:solidFill>
                  <a:latin typeface="Consolas"/>
                  <a:ea typeface="+mn-lt"/>
                  <a:cs typeface="+mn-lt"/>
                </a:rPr>
                <a:t>"M"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) %&gt;% </a:t>
              </a:r>
              <a:endParaRPr lang="es-MX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ggplot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(aes(x =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anio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, y = n, color = </a:t>
              </a:r>
              <a:r>
                <a:rPr lang="es-MX" sz="1600" dirty="0">
                  <a:solidFill>
                    <a:srgbClr val="DD1144"/>
                  </a:solidFill>
                  <a:latin typeface="Consolas"/>
                  <a:ea typeface="+mn-lt"/>
                  <a:cs typeface="+mn-lt"/>
                </a:rPr>
                <a:t>"coral"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)) +</a:t>
              </a:r>
              <a:endParaRPr lang="es-MX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geom_line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() +</a:t>
              </a:r>
              <a:endParaRPr lang="es-MX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geom_vline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xintercept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 = c(</a:t>
              </a:r>
              <a:r>
                <a:rPr lang="es-MX" sz="1600" dirty="0">
                  <a:solidFill>
                    <a:srgbClr val="008080"/>
                  </a:solidFill>
                  <a:latin typeface="Consolas"/>
                  <a:ea typeface="+mn-lt"/>
                  <a:cs typeface="+mn-lt"/>
                </a:rPr>
                <a:t>1965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, </a:t>
              </a:r>
              <a:r>
                <a:rPr lang="es-MX" sz="1600" dirty="0">
                  <a:solidFill>
                    <a:srgbClr val="008080"/>
                  </a:solidFill>
                  <a:latin typeface="Consolas"/>
                  <a:ea typeface="+mn-lt"/>
                  <a:cs typeface="+mn-lt"/>
                </a:rPr>
                <a:t>1982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), 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linetype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=</a:t>
              </a:r>
              <a:r>
                <a:rPr lang="es-MX" sz="1600" dirty="0">
                  <a:solidFill>
                    <a:srgbClr val="DD1144"/>
                  </a:solidFill>
                  <a:latin typeface="Consolas"/>
                  <a:ea typeface="+mn-lt"/>
                  <a:cs typeface="+mn-lt"/>
                </a:rPr>
                <a:t>"</a:t>
              </a:r>
              <a:r>
                <a:rPr lang="es-MX" sz="1600" dirty="0" err="1">
                  <a:solidFill>
                    <a:srgbClr val="DD1144"/>
                  </a:solidFill>
                  <a:latin typeface="Consolas"/>
                  <a:ea typeface="+mn-lt"/>
                  <a:cs typeface="+mn-lt"/>
                </a:rPr>
                <a:t>dotted</a:t>
              </a:r>
              <a:r>
                <a:rPr lang="es-MX" sz="1600" dirty="0">
                  <a:solidFill>
                    <a:srgbClr val="DD1144"/>
                  </a:solidFill>
                  <a:latin typeface="Consolas"/>
                  <a:ea typeface="+mn-lt"/>
                  <a:cs typeface="+mn-lt"/>
                </a:rPr>
                <a:t>"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 ) + </a:t>
              </a:r>
              <a:endParaRPr lang="es-MX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labs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(</a:t>
              </a:r>
              <a:r>
                <a:rPr lang="es-MX" sz="1600" dirty="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title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=</a:t>
              </a:r>
              <a:r>
                <a:rPr lang="es-MX" sz="1600" dirty="0">
                  <a:solidFill>
                    <a:srgbClr val="DD1144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"El nombre Eduardo a lo largo de la historia"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,</a:t>
              </a:r>
              <a:endParaRPr lang="es-MX" sz="1600">
                <a:highlight>
                  <a:srgbClr val="FFFF00"/>
                </a:highlight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        x =</a:t>
              </a:r>
              <a:r>
                <a:rPr lang="es-MX" sz="1600" dirty="0">
                  <a:solidFill>
                    <a:srgbClr val="DD1144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"año"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, y = </a:t>
              </a:r>
              <a:r>
                <a:rPr lang="es-MX" sz="1600" dirty="0">
                  <a:solidFill>
                    <a:srgbClr val="DD1144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"frecuencia"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) +</a:t>
              </a:r>
              <a:endParaRPr lang="es-MX" sz="1600">
                <a:highlight>
                  <a:srgbClr val="FFFF00"/>
                </a:highlight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theme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plot.title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 =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element_text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hjust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 = </a:t>
              </a:r>
              <a:r>
                <a:rPr lang="es-MX" sz="1600" dirty="0">
                  <a:solidFill>
                    <a:srgbClr val="008080"/>
                  </a:solidFill>
                  <a:latin typeface="Consolas"/>
                  <a:ea typeface="+mn-lt"/>
                  <a:cs typeface="+mn-lt"/>
                </a:rPr>
                <a:t>0.5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),</a:t>
              </a:r>
              <a:endParaRPr lang="es-MX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        </a:t>
              </a:r>
              <a:r>
                <a:rPr lang="es-MX" sz="160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axis.text.x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 = </a:t>
              </a:r>
              <a:r>
                <a:rPr lang="es-MX" sz="160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element_text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(angle = </a:t>
              </a:r>
              <a:r>
                <a:rPr lang="es-MX" sz="1600" dirty="0">
                  <a:solidFill>
                    <a:srgbClr val="008080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90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, color = </a:t>
              </a:r>
              <a:r>
                <a:rPr lang="es-MX" sz="1600" dirty="0">
                  <a:solidFill>
                    <a:srgbClr val="DD1144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"red"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 ))</a:t>
              </a:r>
              <a:endParaRPr lang="es-MX" sz="1600" dirty="0">
                <a:highlight>
                  <a:srgbClr val="FFFF00"/>
                </a:highlight>
                <a:latin typeface="Consolas"/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9CF93497-2153-D11D-AAB9-8BC8D966F8C5}"/>
                </a:ext>
              </a:extLst>
            </p:cNvPr>
            <p:cNvSpPr/>
            <p:nvPr/>
          </p:nvSpPr>
          <p:spPr>
            <a:xfrm>
              <a:off x="245892" y="2072802"/>
              <a:ext cx="7398640" cy="2470914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0" name="Imagen 9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6092FEE8-9108-912D-1D56-F8713CF2B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645" y="3299541"/>
            <a:ext cx="5551331" cy="355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648334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6240" y="4620904"/>
            <a:ext cx="5811987" cy="1089006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MX" sz="2800" dirty="0">
                <a:latin typeface="Verdana"/>
                <a:ea typeface="Verdana"/>
              </a:rPr>
              <a:t>Agreguemos más cosas al gráfico</a:t>
            </a:r>
            <a:endParaRPr lang="es-MX" sz="2800" dirty="0"/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 sz="1600" b="0">
              <a:solidFill>
                <a:srgbClr val="333333"/>
              </a:solidFill>
              <a:latin typeface="Consolas"/>
            </a:endParaRPr>
          </a:p>
          <a:p>
            <a:endParaRPr lang="es-MX" sz="3200">
              <a:latin typeface="Verdana"/>
              <a:ea typeface="Verdana"/>
            </a:endParaRPr>
          </a:p>
          <a:p>
            <a:endParaRPr lang="es-MX" sz="1200" b="0">
              <a:solidFill>
                <a:srgbClr val="333333"/>
              </a:solidFill>
            </a:endParaRPr>
          </a:p>
          <a:p>
            <a:endParaRPr lang="es-MX">
              <a:latin typeface="Verdana"/>
              <a:ea typeface="Verdana"/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6435B8B-4BFC-5F2C-3C85-89C0FB584E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Añadiendo elementos de visualización</a:t>
            </a:r>
            <a:endParaRPr lang="es-ES" dirty="0"/>
          </a:p>
        </p:txBody>
      </p: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65E5CD29-C8C5-21D1-C3EE-2AE94061EC70}"/>
              </a:ext>
            </a:extLst>
          </p:cNvPr>
          <p:cNvSpPr>
            <a:spLocks noGrp="1"/>
          </p:cNvSpPr>
          <p:nvPr/>
        </p:nvSpPr>
        <p:spPr>
          <a:xfrm>
            <a:off x="3672" y="1466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1600" b="1" dirty="0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04.</a:t>
            </a:r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  <a:p>
            <a:endParaRPr lang="es-CL" sz="1600" dirty="0">
              <a:solidFill>
                <a:schemeClr val="bg1"/>
              </a:solidFill>
              <a:latin typeface="Verdana"/>
              <a:ea typeface="Verdana"/>
              <a:cs typeface="Calibri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ADE959BC-84E5-F725-D457-7504F5D13942}"/>
              </a:ext>
            </a:extLst>
          </p:cNvPr>
          <p:cNvGrpSpPr/>
          <p:nvPr/>
        </p:nvGrpSpPr>
        <p:grpSpPr>
          <a:xfrm>
            <a:off x="750316" y="492779"/>
            <a:ext cx="9062674" cy="3206006"/>
            <a:chOff x="589330" y="1834328"/>
            <a:chExt cx="9062674" cy="3206006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D2BE97CE-98FA-41D6-572A-9B23C64EFBB8}"/>
                </a:ext>
              </a:extLst>
            </p:cNvPr>
            <p:cNvSpPr txBox="1"/>
            <p:nvPr/>
          </p:nvSpPr>
          <p:spPr>
            <a:xfrm>
              <a:off x="752163" y="1834328"/>
              <a:ext cx="8899841" cy="320600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guaguas %&gt;% </a:t>
              </a:r>
              <a:endParaRPr lang="es-ES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filter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(sexo == </a:t>
              </a:r>
              <a:r>
                <a:rPr lang="es-MX" sz="1600" dirty="0">
                  <a:solidFill>
                    <a:srgbClr val="DD1144"/>
                  </a:solidFill>
                  <a:latin typeface="Consolas"/>
                  <a:ea typeface="+mn-lt"/>
                  <a:cs typeface="+mn-lt"/>
                </a:rPr>
                <a:t>"F"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) %&gt;% </a:t>
              </a:r>
              <a:endParaRPr lang="es-MX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 </a:t>
              </a:r>
              <a:r>
                <a:rPr lang="es-MX" sz="160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filter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(nombre %</a:t>
              </a:r>
              <a:r>
                <a:rPr lang="es-MX" sz="1600" b="1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in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% c(</a:t>
              </a:r>
              <a:r>
                <a:rPr lang="es-MX" sz="1600" dirty="0">
                  <a:solidFill>
                    <a:srgbClr val="DD1144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"Sofía"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, </a:t>
              </a:r>
              <a:r>
                <a:rPr lang="es-MX" sz="1600" dirty="0">
                  <a:solidFill>
                    <a:srgbClr val="DD1144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"María"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, </a:t>
              </a:r>
              <a:r>
                <a:rPr lang="es-MX" sz="1600" dirty="0">
                  <a:solidFill>
                    <a:srgbClr val="DD1144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"Amanda"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) &amp; </a:t>
              </a:r>
              <a:r>
                <a:rPr lang="es-MX" sz="160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anio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 &gt; </a:t>
              </a:r>
              <a:r>
                <a:rPr lang="es-MX" sz="1600" dirty="0">
                  <a:solidFill>
                    <a:srgbClr val="008080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1980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) %&gt;%</a:t>
              </a:r>
              <a:endParaRPr lang="es-MX" sz="1600" dirty="0">
                <a:highlight>
                  <a:srgbClr val="FFFF00"/>
                </a:highlight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ggplot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(aes(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anio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, n, color = nombre)) +</a:t>
              </a:r>
              <a:endParaRPr lang="es-MX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geom_point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() +</a:t>
              </a:r>
              <a:endParaRPr lang="es-MX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geom_line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() +</a:t>
              </a:r>
              <a:endParaRPr lang="es-MX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labs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(x = </a:t>
              </a:r>
              <a:r>
                <a:rPr lang="es-MX" sz="1600" dirty="0">
                  <a:solidFill>
                    <a:srgbClr val="DD1144"/>
                  </a:solidFill>
                  <a:latin typeface="Consolas"/>
                  <a:ea typeface="+mn-lt"/>
                  <a:cs typeface="+mn-lt"/>
                </a:rPr>
                <a:t>"año"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, y = </a:t>
              </a:r>
              <a:r>
                <a:rPr lang="es-MX" sz="1600" dirty="0">
                  <a:solidFill>
                    <a:srgbClr val="DD1144"/>
                  </a:solidFill>
                  <a:latin typeface="Consolas"/>
                  <a:ea typeface="+mn-lt"/>
                  <a:cs typeface="+mn-lt"/>
                </a:rPr>
                <a:t>"total inscripciones"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,</a:t>
              </a:r>
              <a:endParaRPr lang="es-MX" sz="1600" dirty="0">
                <a:latin typeface="Consolas"/>
              </a:endParaRPr>
            </a:p>
            <a:p>
              <a:r>
                <a:rPr lang="es-MX" sz="1600" dirty="0" err="1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title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 = </a:t>
              </a:r>
              <a:r>
                <a:rPr lang="es-MX" sz="1600" dirty="0">
                  <a:solidFill>
                    <a:srgbClr val="DD1144"/>
                  </a:solidFill>
                  <a:latin typeface="Consolas"/>
                  <a:ea typeface="+mn-lt"/>
                  <a:cs typeface="+mn-lt"/>
                </a:rPr>
                <a:t>"Algunos nombre de mujer a lo largo de la historia"</a:t>
              </a:r>
              <a:r>
                <a:rPr lang="es-MX" sz="1600" dirty="0">
                  <a:solidFill>
                    <a:srgbClr val="333333"/>
                  </a:solidFill>
                  <a:latin typeface="Consolas"/>
                  <a:ea typeface="+mn-lt"/>
                  <a:cs typeface="+mn-lt"/>
                </a:rPr>
                <a:t>) +</a:t>
              </a:r>
              <a:endParaRPr lang="es-MX" sz="1600" dirty="0">
                <a:latin typeface="Consolas"/>
              </a:endParaRPr>
            </a:p>
            <a:p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  </a:t>
              </a:r>
              <a:r>
                <a:rPr lang="es-MX" sz="160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theme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(</a:t>
              </a:r>
              <a:r>
                <a:rPr lang="es-MX" sz="160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plot.title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 = </a:t>
              </a:r>
              <a:r>
                <a:rPr lang="es-MX" sz="160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element_text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(</a:t>
              </a:r>
              <a:r>
                <a:rPr lang="es-MX" sz="160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hjust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 = </a:t>
              </a:r>
              <a:r>
                <a:rPr lang="es-MX" sz="1600" dirty="0">
                  <a:solidFill>
                    <a:srgbClr val="008080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0.5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, </a:t>
              </a:r>
              <a:r>
                <a:rPr lang="es-MX" sz="1600" err="1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size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 = </a:t>
              </a:r>
              <a:r>
                <a:rPr lang="es-MX" sz="1600" dirty="0">
                  <a:solidFill>
                    <a:srgbClr val="008080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16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, color = </a:t>
              </a:r>
              <a:r>
                <a:rPr lang="es-MX" sz="1600" dirty="0">
                  <a:solidFill>
                    <a:srgbClr val="DD1144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"blue"</a:t>
              </a:r>
              <a:r>
                <a:rPr lang="es-MX" sz="1600" dirty="0">
                  <a:solidFill>
                    <a:srgbClr val="333333"/>
                  </a:solidFill>
                  <a:highlight>
                    <a:srgbClr val="FFFF00"/>
                  </a:highlight>
                  <a:latin typeface="Consolas"/>
                  <a:ea typeface="+mn-lt"/>
                  <a:cs typeface="+mn-lt"/>
                </a:rPr>
                <a:t>))</a:t>
              </a:r>
              <a:endParaRPr lang="es-MX" sz="1600" dirty="0">
                <a:highlight>
                  <a:srgbClr val="FFFF00"/>
                </a:highlight>
                <a:latin typeface="Consolas"/>
              </a:endParaRPr>
            </a:p>
            <a:p>
              <a:endParaRPr lang="es-MX" sz="1600">
                <a:solidFill>
                  <a:srgbClr val="333333"/>
                </a:solidFill>
                <a:latin typeface="Consolas"/>
                <a:cs typeface="Calibri"/>
              </a:endParaRPr>
            </a:p>
            <a:p>
              <a:pPr>
                <a:spcBef>
                  <a:spcPts val="1000"/>
                </a:spcBef>
              </a:pPr>
              <a:endParaRPr lang="es-MX" sz="1600">
                <a:solidFill>
                  <a:srgbClr val="333333"/>
                </a:solidFill>
                <a:latin typeface="Consolas"/>
              </a:endParaRPr>
            </a:p>
            <a:p>
              <a:pPr algn="l"/>
              <a:endParaRPr lang="es-ES">
                <a:cs typeface="Calibri"/>
              </a:endParaRP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13BDF498-B0CB-7ACB-409A-2A619F4B4537}"/>
                </a:ext>
              </a:extLst>
            </p:cNvPr>
            <p:cNvSpPr/>
            <p:nvPr/>
          </p:nvSpPr>
          <p:spPr>
            <a:xfrm>
              <a:off x="589330" y="1836689"/>
              <a:ext cx="8729457" cy="2535309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847F7690-B504-0656-6E8D-4F2F21191B6E}"/>
              </a:ext>
            </a:extLst>
          </p:cNvPr>
          <p:cNvSpPr txBox="1"/>
          <p:nvPr/>
        </p:nvSpPr>
        <p:spPr>
          <a:xfrm>
            <a:off x="545402" y="3052586"/>
            <a:ext cx="487701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dirty="0">
                <a:latin typeface="Verdana"/>
                <a:ea typeface="Verdana"/>
              </a:rPr>
              <a:t>Escribimos y ejecutamos código:</a:t>
            </a:r>
            <a:endParaRPr lang="es-ES" dirty="0">
              <a:solidFill>
                <a:srgbClr val="000000"/>
              </a:solidFill>
              <a:latin typeface="Verdana"/>
              <a:ea typeface="Verdana"/>
            </a:endParaRPr>
          </a:p>
        </p:txBody>
      </p:sp>
      <p:pic>
        <p:nvPicPr>
          <p:cNvPr id="11" name="Imagen 10" descr="Gráfico&#10;&#10;Descripción generada automáticamente">
            <a:extLst>
              <a:ext uri="{FF2B5EF4-FFF2-40B4-BE49-F238E27FC236}">
                <a16:creationId xmlns:a16="http://schemas.microsoft.com/office/drawing/2014/main" id="{12D439F4-93AE-32E2-B6D3-8906C9A2B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827" y="2934638"/>
            <a:ext cx="6120148" cy="39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76313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08C7C01-5EB4-2A74-660A-27CE9A36E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¡Muchas gracias!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4206073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105498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D2BDAD-513B-4B88-892F-43642AA53E55}">
  <ds:schemaRefs>
    <ds:schemaRef ds:uri="http://purl.org/dc/elements/1.1/"/>
    <ds:schemaRef ds:uri="a369e572-027a-44c0-8f11-2f588a2a1334"/>
    <ds:schemaRef ds:uri="http://purl.org/dc/dcmitype/"/>
    <ds:schemaRef ds:uri="http://schemas.microsoft.com/office/2006/documentManagement/types"/>
    <ds:schemaRef ds:uri="http://schemas.microsoft.com/office/infopath/2007/PartnerControls"/>
    <ds:schemaRef ds:uri="6fc35979-dbb1-4d4b-8727-6470e0646fe1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614BEFE-46A2-4460-9301-790EB8E720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E012E1-9406-4A37-BF5E-878E31FBD630}">
  <ds:schemaRefs>
    <ds:schemaRef ds:uri="6fc35979-dbb1-4d4b-8727-6470e0646fe1"/>
    <ds:schemaRef ds:uri="a369e572-027a-44c0-8f11-2f588a2a133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1390</Words>
  <Application>Microsoft Office PowerPoint</Application>
  <PresentationFormat>Panorámica</PresentationFormat>
  <Paragraphs>305</Paragraphs>
  <Slides>24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2" baseType="lpstr">
      <vt:lpstr>Arial</vt:lpstr>
      <vt:lpstr>Arial,Sans-Serif</vt:lpstr>
      <vt:lpstr>Avenir Next Demi Bold</vt:lpstr>
      <vt:lpstr>Calibri</vt:lpstr>
      <vt:lpstr>Consolas</vt:lpstr>
      <vt:lpstr>Courier New</vt:lpstr>
      <vt:lpstr>Verdana</vt:lpstr>
      <vt:lpstr>Tema de Office</vt:lpstr>
      <vt:lpstr>Visualización con ggplot I</vt:lpstr>
      <vt:lpstr>Contenidos</vt:lpstr>
      <vt:lpstr>01.</vt:lpstr>
      <vt:lpstr>Presentación de PowerPoint</vt:lpstr>
      <vt:lpstr>Presentación de PowerPoint</vt:lpstr>
      <vt:lpstr>Presentación de PowerPoint</vt:lpstr>
      <vt:lpstr>Presentación de PowerPoint</vt:lpstr>
      <vt:lpstr>02.</vt:lpstr>
      <vt:lpstr>Presentación de PowerPoint</vt:lpstr>
      <vt:lpstr>Presentación de PowerPoint</vt:lpstr>
      <vt:lpstr>03.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04.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Pamela Beatriz Aguirre Montero</cp:lastModifiedBy>
  <cp:revision>400</cp:revision>
  <dcterms:created xsi:type="dcterms:W3CDTF">2021-02-12T20:31:37Z</dcterms:created>
  <dcterms:modified xsi:type="dcterms:W3CDTF">2024-08-08T15:12:21Z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_MarkAsFinal">
    <vt:bool>true</vt:bool>
  </property>
</Properties>
</file>