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20"/>
  </p:notesMasterIdLst>
  <p:handoutMasterIdLst>
    <p:handoutMasterId r:id="rId21"/>
  </p:handoutMasterIdLst>
  <p:sldIdLst>
    <p:sldId id="1195" r:id="rId5"/>
    <p:sldId id="1212" r:id="rId6"/>
    <p:sldId id="1200" r:id="rId7"/>
    <p:sldId id="1225" r:id="rId8"/>
    <p:sldId id="1231" r:id="rId9"/>
    <p:sldId id="1213" r:id="rId10"/>
    <p:sldId id="1232" r:id="rId11"/>
    <p:sldId id="1226" r:id="rId12"/>
    <p:sldId id="1215" r:id="rId13"/>
    <p:sldId id="1227" r:id="rId14"/>
    <p:sldId id="1229" r:id="rId15"/>
    <p:sldId id="1233" r:id="rId16"/>
    <p:sldId id="1230" r:id="rId17"/>
    <p:sldId id="1217" r:id="rId18"/>
    <p:sldId id="1194" r:id="rId1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0CFC4F-D62E-2D08-0112-39468D1326FF}" name="Macarena Margarita Alvarado Moscoso" initials="MMAM" userId="S::mmalvaradom@ine.gob.cl::97eb5301-70cb-4ad6-b369-5221ed2e3c24" providerId="AD"/>
  <p188:author id="{83F96F54-0C16-4D04-A207-4ECA5D8C8288}" name="Maria Cristina Rojas Gonzalez" initials="MG" userId="S::mcrojasg@ine.gob.cl::823db842-bb46-4851-b6a7-ed239df02e91" providerId="AD"/>
  <p188:author id="{39440EA7-7EFC-9C50-A6FC-E55DAF6F3B30}" name="Moises David Hazan Meyohas" initials="MDHM" userId="S::mdhazanm@ine.gob.cl::5d5b3851-8a5e-4f5d-8401-5dce42f168fd" providerId="AD"/>
  <p188:author id="{161AC6B1-D71E-FA9E-E265-1D61BA1A2075}" name="Francisco Alfredo Avila Rojas" initials="FR" userId="S::faavilar@ine.gob.cl::2a287e1a-42a9-4432-b687-fad09cdcc66f" providerId="AD"/>
  <p188:author id="{9006B0D9-5D55-45E5-9F30-79EFBC4176D3}" name="Patricia Estephanie Casanova Vidal" initials="PV" userId="S::pecasanovav@ine.gob.cl::22b9f4f8-25f9-414d-98e2-b60c7c4093d2" providerId="AD"/>
  <p188:author id="{6772A6E3-DB01-427E-B830-9E9B9FB99010}" name="Miguel Angel Lara Arzola" initials="MALA" userId="S::malaraa@ine.gob.cl::efad392e-06be-4271-b894-ef0177d8f771" providerId="AD"/>
  <p188:author id="{0533C1FD-DC60-3790-EC0D-83C2DAD1516F}" name="Diego Javier George-Nascimento Escobar" initials="DE" userId="S::dgnascimentoe@ine.gob.cl::62f5108b-a580-4268-b738-08ab9e30b647" providerId="AD"/>
  <p188:author id="{CA9FA1FF-B4CE-E062-B9F4-57EB4FACBF79}" name="Bernardita Luz Saona Urmeneta" initials="BLSU" userId="S::blsaonau@ine.gob.cl::6444f610-708a-4d53-bc10-9155bdd328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>
    <p:extLst>
      <p:ext uri="{19B8F6BF-5375-455C-9EA6-DF929625EA0E}">
        <p15:presenceInfo xmlns:p15="http://schemas.microsoft.com/office/powerpoint/2012/main" userId="S::lcespinosac@ine.gob.cl::3bfe4ca0-6f44-4b10-9d37-cb203dbab9dc" providerId="AD"/>
      </p:ext>
    </p:extLst>
  </p:cmAuthor>
  <p:cmAuthor id="2" name="Bernardita Luz Saona Urmeneta" initials="BU" lastIdx="3" clrIdx="1">
    <p:extLst>
      <p:ext uri="{19B8F6BF-5375-455C-9EA6-DF929625EA0E}">
        <p15:presenceInfo xmlns:p15="http://schemas.microsoft.com/office/powerpoint/2012/main" userId="S::blsaonau@ine.gob.cl::6444f610-708a-4d53-bc10-9155bdd32811" providerId="AD"/>
      </p:ext>
    </p:extLst>
  </p:cmAuthor>
  <p:cmAuthor id="3" name="Carolina de la Paz Mascareño Orellana" initials="CO" lastIdx="3" clrIdx="2">
    <p:extLst>
      <p:ext uri="{19B8F6BF-5375-455C-9EA6-DF929625EA0E}">
        <p15:presenceInfo xmlns:p15="http://schemas.microsoft.com/office/powerpoint/2012/main" userId="S::cpmascarenoo@ine.gob.cl::dea08ac7-1536-470d-9939-1c4e33ed7efe" providerId="AD"/>
      </p:ext>
    </p:extLst>
  </p:cmAuthor>
  <p:cmAuthor id="4" name="Alex Philip Caro Hidalgo" initials="APCH" lastIdx="1" clrIdx="3">
    <p:extLst>
      <p:ext uri="{19B8F6BF-5375-455C-9EA6-DF929625EA0E}">
        <p15:presenceInfo xmlns:p15="http://schemas.microsoft.com/office/powerpoint/2012/main" userId="Alex Philip Caro Hidal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4D"/>
    <a:srgbClr val="663C77"/>
    <a:srgbClr val="2C427E"/>
    <a:srgbClr val="1E3C7D"/>
    <a:srgbClr val="E3771E"/>
    <a:srgbClr val="EB7D1D"/>
    <a:srgbClr val="EF7F1C"/>
    <a:srgbClr val="EF9E08"/>
    <a:srgbClr val="F29E02"/>
    <a:srgbClr val="97B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6FA377-1D05-D881-B586-5CC9EA84FC73}" v="5" dt="2024-08-06T14:06:19.835"/>
    <p1510:client id="{A7690DF1-8E27-F981-46CA-8BED3037C4F3}" v="12" dt="2024-08-06T20:51:03.148"/>
    <p1510:client id="{C1733B88-16D6-30D6-F66D-D69833DC48B8}" v="37" dt="2024-08-05T21:35:42.7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5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964" y="1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38351EB-43EC-400C-8D47-B9B4E4CF9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03774F-8F53-4DDA-BB10-22A23B0834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22-08-2024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5E16D96-AFC9-4B10-AABB-D76F2F3E92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5977A8-9A7E-4F3A-B327-30C069902F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3566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22-08-2024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11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44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452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8620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26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404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 dirty="0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 dirty="0"/>
              <a:t>Título presentación</a:t>
            </a:r>
            <a:endParaRPr lang="es-CL" dirty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Introducción general</a:t>
            </a:r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del capítulo</a:t>
            </a:r>
            <a:endParaRPr lang="es-CL" dirty="0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01.</a:t>
            </a:r>
            <a:endParaRPr lang="es-CL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04.</a:t>
            </a:r>
            <a:endParaRPr lang="es-CL" dirty="0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06.</a:t>
            </a:r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Contenidos</a:t>
            </a:r>
            <a:endParaRPr lang="es-CL" dirty="0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del capítulo</a:t>
            </a:r>
            <a:endParaRPr lang="es-CL" dirty="0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 dirty="0"/>
              <a:t>00.</a:t>
            </a:r>
            <a:endParaRPr lang="es-CL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 dirty="0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 dirty="0"/>
              <a:t>¿Alguna pregunta </a:t>
            </a:r>
            <a:br>
              <a:rPr lang="es-MX" dirty="0"/>
            </a:br>
            <a:r>
              <a:rPr lang="es-MX" dirty="0"/>
              <a:t>o comentario?</a:t>
            </a:r>
            <a:endParaRPr lang="es-CL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¡Muchas gracias!</a:t>
            </a:r>
            <a:endParaRPr lang="es-CL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22-08-2024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780" r:id="rId2"/>
    <p:sldLayoutId id="2147484141" r:id="rId3"/>
    <p:sldLayoutId id="2147483882" r:id="rId4"/>
    <p:sldLayoutId id="2147483883" r:id="rId5"/>
    <p:sldLayoutId id="2147483819" r:id="rId6"/>
    <p:sldLayoutId id="2147484147" r:id="rId7"/>
    <p:sldLayoutId id="2147484142" r:id="rId8"/>
    <p:sldLayoutId id="2147484140" r:id="rId9"/>
    <p:sldLayoutId id="2147483795" r:id="rId10"/>
    <p:sldLayoutId id="2147484146" r:id="rId11"/>
    <p:sldLayoutId id="2147483887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49848" y="2572691"/>
            <a:ext cx="5502467" cy="1718922"/>
          </a:xfrm>
        </p:spPr>
        <p:txBody>
          <a:bodyPr/>
          <a:lstStyle/>
          <a:p>
            <a:r>
              <a:rPr lang="es-MX" dirty="0">
                <a:latin typeface="Verdana"/>
                <a:ea typeface="Verdana"/>
              </a:rPr>
              <a:t>Uniendo  </a:t>
            </a:r>
            <a:r>
              <a:rPr lang="es-MX" dirty="0" smtClean="0">
                <a:latin typeface="Verdana"/>
                <a:ea typeface="Verdana"/>
              </a:rPr>
              <a:t/>
            </a:r>
            <a:br>
              <a:rPr lang="es-MX" dirty="0" smtClean="0">
                <a:latin typeface="Verdana"/>
                <a:ea typeface="Verdana"/>
              </a:rPr>
            </a:br>
            <a:r>
              <a:rPr lang="en-PH" dirty="0" err="1" smtClean="0">
                <a:latin typeface="Verdana"/>
                <a:ea typeface="Verdana"/>
              </a:rPr>
              <a:t>Dataframes</a:t>
            </a:r>
            <a:endParaRPr lang="es-ES" dirty="0" err="1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1296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397DC4-D5A1-DE4C-88C4-5F7E45F69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55838" y="2086134"/>
            <a:ext cx="5692058" cy="482251"/>
          </a:xfrm>
        </p:spPr>
        <p:txBody>
          <a:bodyPr/>
          <a:lstStyle/>
          <a:p>
            <a:r>
              <a:rPr lang="es-CL" dirty="0">
                <a:latin typeface="Verdana"/>
                <a:ea typeface="Verdana"/>
              </a:rPr>
              <a:t>Paquete </a:t>
            </a:r>
            <a:r>
              <a:rPr lang="es-CL" dirty="0" err="1">
                <a:latin typeface="Verdana"/>
                <a:ea typeface="Verdana"/>
              </a:rPr>
              <a:t>dplyr</a:t>
            </a:r>
            <a:endParaRPr lang="es-CL" dirty="0" err="1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9A29E-2E24-F144-85A7-B277793475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55837" y="2853387"/>
            <a:ext cx="5692057" cy="482400"/>
          </a:xfrm>
        </p:spPr>
        <p:txBody>
          <a:bodyPr>
            <a:normAutofit/>
          </a:bodyPr>
          <a:lstStyle/>
          <a:p>
            <a:r>
              <a:rPr lang="es-CL" dirty="0">
                <a:latin typeface="Verdana"/>
                <a:ea typeface="Verdana"/>
              </a:rPr>
              <a:t>¿Cómo unimos tablas de datos en R?</a:t>
            </a:r>
            <a:endParaRPr lang="es-ES" dirty="0" err="1">
              <a:latin typeface="Verdana"/>
              <a:ea typeface="Verdana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EC21A0F-F7F6-D84E-B46A-D9B94067F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55837" y="3640800"/>
            <a:ext cx="5692057" cy="482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CL" dirty="0">
                <a:latin typeface="Verdana"/>
                <a:ea typeface="Verdana"/>
              </a:rPr>
              <a:t>Funciones </a:t>
            </a:r>
            <a:r>
              <a:rPr lang="es-CL" dirty="0" err="1">
                <a:latin typeface="Verdana"/>
                <a:ea typeface="Verdana"/>
              </a:rPr>
              <a:t>join</a:t>
            </a:r>
            <a:r>
              <a:rPr lang="es-CL" dirty="0">
                <a:latin typeface="Verdana"/>
                <a:ea typeface="Verdana"/>
              </a:rPr>
              <a:t>: </a:t>
            </a:r>
            <a:r>
              <a:rPr lang="es-CL" dirty="0" err="1">
                <a:latin typeface="Verdana"/>
                <a:ea typeface="Verdana"/>
              </a:rPr>
              <a:t>left_join</a:t>
            </a:r>
            <a:r>
              <a:rPr lang="es-CL" dirty="0">
                <a:latin typeface="Verdana"/>
                <a:ea typeface="Verdana"/>
              </a:rPr>
              <a:t> y otros </a:t>
            </a:r>
            <a:r>
              <a:rPr lang="es-CL" dirty="0" err="1">
                <a:latin typeface="Verdana"/>
                <a:ea typeface="Verdana"/>
              </a:rPr>
              <a:t>join</a:t>
            </a:r>
            <a:endParaRPr lang="es-CL" dirty="0">
              <a:latin typeface="Verdana"/>
              <a:ea typeface="Verdana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D889159-D8BB-F440-8907-AE5E8CA50D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55837" y="4436344"/>
            <a:ext cx="5692057" cy="482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CL" dirty="0">
                <a:latin typeface="Verdana"/>
                <a:ea typeface="Verdana"/>
              </a:rPr>
              <a:t>Funciones ensamblado o pegado 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A38AB7F-C588-3242-84E9-FF2B1A9ABF4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902334" y="2085985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221F73AD-1818-4E49-B7E4-B7DD912BD06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902334" y="2853387"/>
            <a:ext cx="1053503" cy="482400"/>
          </a:xfrm>
        </p:spPr>
        <p:txBody>
          <a:bodyPr/>
          <a:lstStyle/>
          <a:p>
            <a:r>
              <a:rPr lang="es-CL"/>
              <a:t>02.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678B7C6-CA3F-944B-A2AE-424CBADD64E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902334" y="3640800"/>
            <a:ext cx="1053503" cy="482400"/>
          </a:xfrm>
        </p:spPr>
        <p:txBody>
          <a:bodyPr/>
          <a:lstStyle/>
          <a:p>
            <a:r>
              <a:rPr lang="es-CL"/>
              <a:t>03.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AB35B73D-E44F-CC47-B699-F2195AD3B2E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902334" y="4436344"/>
            <a:ext cx="1053503" cy="482400"/>
          </a:xfrm>
        </p:spPr>
        <p:txBody>
          <a:bodyPr/>
          <a:lstStyle/>
          <a:p>
            <a:r>
              <a:rPr lang="es-CL"/>
              <a:t>04.</a:t>
            </a: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852D78C1-FB6D-C545-B50E-59AA38CD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</p:spTree>
    <p:extLst>
      <p:ext uri="{BB962C8B-B14F-4D97-AF65-F5344CB8AC3E}">
        <p14:creationId xmlns:p14="http://schemas.microsoft.com/office/powerpoint/2010/main" val="40341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Paquete </a:t>
            </a:r>
            <a:r>
              <a:rPr lang="es-CL" sz="3800" dirty="0" err="1">
                <a:latin typeface="Verdana"/>
                <a:ea typeface="Verdana"/>
              </a:rPr>
              <a:t>dplyr</a:t>
            </a:r>
            <a:endParaRPr lang="es-CL" sz="3800" dirty="0" err="1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210796039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Antes de comenzar: Paquete </a:t>
            </a:r>
            <a:r>
              <a:rPr lang="es-MX" altLang="es-CL" dirty="0" err="1">
                <a:latin typeface="Verdana"/>
                <a:ea typeface="Verdana"/>
              </a:rPr>
              <a:t>dplyr</a:t>
            </a:r>
            <a:endParaRPr lang="es-MX" altLang="es-CL" dirty="0" err="1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Paquete </a:t>
            </a:r>
            <a:r>
              <a:rPr lang="es-CL" dirty="0" err="1">
                <a:latin typeface="Verdana"/>
                <a:ea typeface="Verdana"/>
              </a:rPr>
              <a:t>dplyr</a:t>
            </a:r>
            <a:endParaRPr lang="es-CL" dirty="0" err="1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712469"/>
            <a:ext cx="7179261" cy="4507131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b="1" err="1">
                <a:latin typeface="Verdana"/>
                <a:ea typeface="Verdana"/>
              </a:rPr>
              <a:t>Dplyr</a:t>
            </a:r>
            <a:r>
              <a:rPr lang="es-MX" altLang="es-CL" sz="2000" b="1" dirty="0">
                <a:latin typeface="Verdana"/>
                <a:ea typeface="Verdana"/>
              </a:rPr>
              <a:t> </a:t>
            </a:r>
            <a:r>
              <a:rPr lang="es-MX" altLang="es-CL" sz="2000" dirty="0">
                <a:latin typeface="Verdana"/>
                <a:ea typeface="Verdana"/>
              </a:rPr>
              <a:t>corresponde a un paquete correspondiente al universo </a:t>
            </a:r>
            <a:r>
              <a:rPr lang="es-MX" altLang="es-CL" sz="2000" b="1" err="1">
                <a:latin typeface="Verdana"/>
                <a:ea typeface="Verdana"/>
              </a:rPr>
              <a:t>Tidyverse</a:t>
            </a:r>
            <a:r>
              <a:rPr lang="es-MX" altLang="es-CL" sz="2000" dirty="0">
                <a:latin typeface="Verdana"/>
                <a:ea typeface="Verdana"/>
              </a:rPr>
              <a:t>, que permite la manipulación y operaciones con </a:t>
            </a:r>
            <a:r>
              <a:rPr lang="es-MX" altLang="es-CL" sz="2000" i="1" err="1">
                <a:latin typeface="Verdana"/>
                <a:ea typeface="Verdana"/>
              </a:rPr>
              <a:t>dataframes</a:t>
            </a:r>
            <a:r>
              <a:rPr lang="es-MX" altLang="es-CL" sz="2000" dirty="0">
                <a:latin typeface="Verdana"/>
                <a:ea typeface="Verdana"/>
              </a:rPr>
              <a:t>.</a:t>
            </a:r>
            <a:endParaRPr lang="es-MX" altLang="es-CL" sz="2000" dirty="0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dirty="0">
                <a:latin typeface="Verdana"/>
                <a:ea typeface="Verdana"/>
              </a:rPr>
              <a:t>Para utilizarlo, primero debemos instalar el paquete:</a:t>
            </a:r>
            <a:endParaRPr lang="es-MX" altLang="es-CL" sz="2000" dirty="0"/>
          </a:p>
          <a:p>
            <a:pPr>
              <a:lnSpc>
                <a:spcPct val="150000"/>
              </a:lnSpc>
            </a:pPr>
            <a:r>
              <a:rPr lang="es-MX" sz="2000" dirty="0" err="1">
                <a:solidFill>
                  <a:srgbClr val="000000"/>
                </a:solidFill>
                <a:latin typeface="Consolas"/>
                <a:ea typeface="Verdana"/>
              </a:rPr>
              <a:t>install.packages</a:t>
            </a:r>
            <a:r>
              <a:rPr lang="es-MX" sz="2000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sz="2000" dirty="0">
                <a:solidFill>
                  <a:srgbClr val="4E9A06"/>
                </a:solidFill>
                <a:latin typeface="Consolas"/>
                <a:ea typeface="Verdana"/>
              </a:rPr>
              <a:t>'</a:t>
            </a:r>
            <a:r>
              <a:rPr lang="es-MX" sz="2000" dirty="0" err="1">
                <a:solidFill>
                  <a:srgbClr val="4E9A06"/>
                </a:solidFill>
                <a:latin typeface="Consolas"/>
                <a:ea typeface="Verdana"/>
              </a:rPr>
              <a:t>dplyr</a:t>
            </a:r>
            <a:r>
              <a:rPr lang="es-MX" sz="2000" dirty="0">
                <a:solidFill>
                  <a:srgbClr val="4E9A06"/>
                </a:solidFill>
                <a:latin typeface="Consolas"/>
                <a:ea typeface="Verdana"/>
              </a:rPr>
              <a:t>'</a:t>
            </a:r>
            <a:r>
              <a:rPr lang="es-MX" sz="20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MX" altLang="es-CL" sz="2000" dirty="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dirty="0">
                <a:latin typeface="Verdana"/>
                <a:ea typeface="Verdana"/>
              </a:rPr>
              <a:t>Posteriormente debemos "llamar" a la librería correspondiente, lo que permitirá su uso:</a:t>
            </a:r>
            <a:endParaRPr lang="es-MX" altLang="es-CL" sz="2000" dirty="0"/>
          </a:p>
          <a:p>
            <a:pPr>
              <a:lnSpc>
                <a:spcPct val="150000"/>
              </a:lnSpc>
            </a:pPr>
            <a:r>
              <a:rPr lang="es-MX" sz="2000" dirty="0" err="1">
                <a:solidFill>
                  <a:srgbClr val="000000"/>
                </a:solidFill>
                <a:latin typeface="Consolas"/>
                <a:ea typeface="Verdana"/>
              </a:rPr>
              <a:t>library</a:t>
            </a:r>
            <a:r>
              <a:rPr lang="es-MX" sz="2000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sz="2000" dirty="0" err="1">
                <a:solidFill>
                  <a:srgbClr val="333333"/>
                </a:solidFill>
                <a:latin typeface="Consolas"/>
                <a:ea typeface="Verdana"/>
              </a:rPr>
              <a:t>dplyr</a:t>
            </a:r>
            <a:r>
              <a:rPr lang="es-MX" sz="20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MX" altLang="es-CL" sz="2000" dirty="0"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pic>
        <p:nvPicPr>
          <p:cNvPr id="4" name="Imagen 3" descr="Tidyverse - Wikipedia">
            <a:extLst>
              <a:ext uri="{FF2B5EF4-FFF2-40B4-BE49-F238E27FC236}">
                <a16:creationId xmlns:a16="http://schemas.microsoft.com/office/drawing/2014/main" id="{BD83A8AE-9319-17CD-1E58-DF83C8A05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334" y="1375354"/>
            <a:ext cx="2149289" cy="2460975"/>
          </a:xfrm>
          <a:prstGeom prst="rect">
            <a:avLst/>
          </a:prstGeom>
        </p:spPr>
      </p:pic>
      <p:pic>
        <p:nvPicPr>
          <p:cNvPr id="8" name="Imagen 7" descr="Financial Data Manipulation in dplyr for Quant Traders - Robot Wealth">
            <a:extLst>
              <a:ext uri="{FF2B5EF4-FFF2-40B4-BE49-F238E27FC236}">
                <a16:creationId xmlns:a16="http://schemas.microsoft.com/office/drawing/2014/main" id="{917EB2E9-A083-8490-3423-0A601D3D4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919" y="3979960"/>
            <a:ext cx="2194114" cy="2585763"/>
          </a:xfrm>
          <a:prstGeom prst="rect">
            <a:avLst/>
          </a:prstGeom>
        </p:spPr>
      </p:pic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EDDF020-273C-9A59-F1CD-167ADAF498F4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latin typeface="Verdana"/>
                <a:ea typeface="Verdana"/>
              </a:rPr>
              <a:t>01.</a:t>
            </a:r>
            <a:endParaRPr lang="es-CL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7B19758-9E48-9964-C457-EAB6B7F8189D}"/>
              </a:ext>
            </a:extLst>
          </p:cNvPr>
          <p:cNvSpPr/>
          <p:nvPr/>
        </p:nvSpPr>
        <p:spPr>
          <a:xfrm>
            <a:off x="591514" y="3834646"/>
            <a:ext cx="3932314" cy="4487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54D53A2-D4E2-91CE-6C49-B506FE2261DF}"/>
              </a:ext>
            </a:extLst>
          </p:cNvPr>
          <p:cNvSpPr/>
          <p:nvPr/>
        </p:nvSpPr>
        <p:spPr>
          <a:xfrm>
            <a:off x="591514" y="5541097"/>
            <a:ext cx="3932314" cy="4487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8273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¿Cómo unimos tablas de datos en R?</a:t>
            </a:r>
            <a:endParaRPr lang="es-CL" sz="3800" dirty="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2461663577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6512" y="617721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dirty="0">
                <a:latin typeface="Verdana"/>
                <a:ea typeface="Verdana"/>
              </a:rPr>
              <a:t>Uniendo </a:t>
            </a:r>
            <a:r>
              <a:rPr lang="es-MX" err="1">
                <a:latin typeface="Verdana"/>
                <a:ea typeface="Verdana"/>
              </a:rPr>
              <a:t>dataframes</a:t>
            </a:r>
            <a:r>
              <a:rPr lang="es-MX" dirty="0">
                <a:latin typeface="Verdana"/>
                <a:ea typeface="Verdana"/>
              </a:rPr>
              <a:t>: funciones</a:t>
            </a:r>
            <a:endParaRPr lang="es-ES" dirty="0">
              <a:latin typeface="Verdana"/>
              <a:ea typeface="Verdana"/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56048" y="2015109"/>
            <a:ext cx="10888408" cy="338070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har char="•"/>
            </a:pPr>
            <a:r>
              <a:rPr lang="es-CL" sz="2000" dirty="0">
                <a:latin typeface="Verdana"/>
                <a:ea typeface="Verdana"/>
              </a:rPr>
              <a:t>Básicamente, existen dos maneras de unir tablas de datos, también llamadas </a:t>
            </a:r>
            <a:r>
              <a:rPr lang="es-CL" sz="2000" dirty="0" err="1">
                <a:latin typeface="Verdana"/>
                <a:ea typeface="Verdana"/>
              </a:rPr>
              <a:t>dataframes</a:t>
            </a:r>
            <a:r>
              <a:rPr lang="es-CL" sz="2000" dirty="0">
                <a:latin typeface="Verdana"/>
                <a:ea typeface="Verdana"/>
              </a:rPr>
              <a:t>, en </a:t>
            </a:r>
            <a:r>
              <a:rPr lang="es-CL" sz="2000" dirty="0" err="1">
                <a:latin typeface="Verdana"/>
                <a:ea typeface="Verdana"/>
              </a:rPr>
              <a:t>dplyr</a:t>
            </a:r>
            <a:r>
              <a:rPr lang="es-CL" sz="2000" dirty="0">
                <a:latin typeface="Verdana"/>
                <a:ea typeface="Verdana"/>
              </a:rPr>
              <a:t>, ya sea con las </a:t>
            </a:r>
            <a:r>
              <a:rPr lang="es-CL" sz="2000" b="1" dirty="0">
                <a:latin typeface="Verdana"/>
                <a:ea typeface="Verdana"/>
              </a:rPr>
              <a:t>funciones </a:t>
            </a:r>
            <a:r>
              <a:rPr lang="es-CL" sz="2000" b="1" dirty="0" err="1">
                <a:latin typeface="Verdana"/>
                <a:ea typeface="Verdana"/>
              </a:rPr>
              <a:t>join</a:t>
            </a:r>
            <a:r>
              <a:rPr lang="es-CL" sz="2000" b="1" dirty="0">
                <a:latin typeface="Verdana"/>
                <a:ea typeface="Verdana"/>
              </a:rPr>
              <a:t> y las funciones de ensamblaje (denominada "</a:t>
            </a:r>
            <a:r>
              <a:rPr lang="es-CL" sz="2000" b="1" dirty="0" err="1">
                <a:latin typeface="Verdana"/>
                <a:ea typeface="Verdana"/>
              </a:rPr>
              <a:t>bind</a:t>
            </a:r>
            <a:r>
              <a:rPr lang="es-CL" sz="2000" b="1" dirty="0">
                <a:latin typeface="Verdana"/>
                <a:ea typeface="Verdana"/>
              </a:rPr>
              <a:t>")</a:t>
            </a:r>
            <a:r>
              <a:rPr lang="es-CL" sz="2000" dirty="0">
                <a:latin typeface="Verdana"/>
                <a:ea typeface="Verdana"/>
              </a:rPr>
              <a:t>.</a:t>
            </a:r>
            <a:endParaRPr lang="es-ES" sz="2000" dirty="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dirty="0">
                <a:latin typeface="Verdana"/>
                <a:ea typeface="Verdana"/>
              </a:rPr>
              <a:t>En primer lugar, nos enfocaremos en las </a:t>
            </a:r>
            <a:r>
              <a:rPr lang="es-MX" altLang="es-CL" sz="2000" b="1" dirty="0">
                <a:latin typeface="Verdana"/>
                <a:ea typeface="Verdana"/>
              </a:rPr>
              <a:t>funciones </a:t>
            </a:r>
            <a:r>
              <a:rPr lang="es-MX" altLang="es-CL" sz="2000" b="1" dirty="0" err="1">
                <a:latin typeface="Verdana"/>
                <a:ea typeface="Verdana"/>
              </a:rPr>
              <a:t>join</a:t>
            </a:r>
            <a:r>
              <a:rPr lang="es-MX" altLang="es-CL" sz="2000" dirty="0">
                <a:latin typeface="Verdana"/>
                <a:ea typeface="Verdana"/>
              </a:rPr>
              <a:t>.</a:t>
            </a:r>
          </a:p>
          <a:p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¿Cómo unimos tablas de datos en R?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74D768-787F-1ED4-02F6-AD80A7180A45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latin typeface="Verdana"/>
                <a:ea typeface="Verdana"/>
              </a:rPr>
              <a:t>02.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60052211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Funciones </a:t>
            </a:r>
            <a:r>
              <a:rPr lang="es-CL" sz="3800" dirty="0" err="1">
                <a:latin typeface="Verdana"/>
                <a:ea typeface="Verdana"/>
              </a:rPr>
              <a:t>join</a:t>
            </a:r>
            <a:r>
              <a:rPr lang="es-CL" sz="3800" dirty="0">
                <a:latin typeface="Verdana"/>
                <a:ea typeface="Verdana"/>
              </a:rPr>
              <a:t>: </a:t>
            </a:r>
            <a:r>
              <a:rPr lang="es-CL" sz="3800" dirty="0" err="1">
                <a:latin typeface="Verdana"/>
                <a:ea typeface="Verdana"/>
              </a:rPr>
              <a:t>left</a:t>
            </a:r>
            <a:r>
              <a:rPr lang="es-CL" sz="3800" dirty="0">
                <a:latin typeface="Verdana"/>
                <a:ea typeface="Verdana"/>
              </a:rPr>
              <a:t> </a:t>
            </a:r>
            <a:r>
              <a:rPr lang="es-CL" sz="3800" dirty="0" err="1">
                <a:latin typeface="Verdana"/>
                <a:ea typeface="Verdana"/>
              </a:rPr>
              <a:t>join</a:t>
            </a:r>
            <a:r>
              <a:rPr lang="es-CL" sz="3800" dirty="0">
                <a:latin typeface="Verdana"/>
                <a:ea typeface="Verdana"/>
              </a:rPr>
              <a:t> y otros </a:t>
            </a:r>
            <a:r>
              <a:rPr lang="es-CL" sz="3800" dirty="0" err="1">
                <a:latin typeface="Verdana"/>
                <a:ea typeface="Verdana"/>
              </a:rPr>
              <a:t>join</a:t>
            </a:r>
            <a:endParaRPr lang="es-CL" sz="1600" b="0" dirty="0" err="1">
              <a:solidFill>
                <a:srgbClr val="122361"/>
              </a:solidFill>
            </a:endParaRPr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03.</a:t>
            </a:r>
          </a:p>
        </p:txBody>
      </p:sp>
    </p:spTree>
    <p:extLst>
      <p:ext uri="{BB962C8B-B14F-4D97-AF65-F5344CB8AC3E}">
        <p14:creationId xmlns:p14="http://schemas.microsoft.com/office/powerpoint/2010/main" val="2265948928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F64D0A-243C-D54E-91C8-22637D2896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Funciones </a:t>
            </a:r>
            <a:r>
              <a:rPr lang="es-ES" dirty="0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: </a:t>
            </a:r>
            <a:r>
              <a:rPr lang="es-ES" dirty="0" err="1">
                <a:latin typeface="Verdana"/>
                <a:ea typeface="Verdana"/>
              </a:rPr>
              <a:t>left</a:t>
            </a:r>
            <a:r>
              <a:rPr lang="es-ES" dirty="0">
                <a:latin typeface="Verdana"/>
                <a:ea typeface="Verdana"/>
              </a:rPr>
              <a:t> </a:t>
            </a:r>
            <a:r>
              <a:rPr lang="es-ES" dirty="0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 y otros </a:t>
            </a:r>
            <a:r>
              <a:rPr lang="es-ES" dirty="0" err="1">
                <a:latin typeface="Verdana"/>
                <a:ea typeface="Verdana"/>
              </a:rPr>
              <a:t>join</a:t>
            </a:r>
            <a:endParaRPr lang="es-ES" dirty="0" err="1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EDDF1A-8635-7CF8-1E8B-E6DF450428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368" y="39975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ES" dirty="0">
                <a:latin typeface="Verdana"/>
                <a:ea typeface="Verdana"/>
              </a:rPr>
              <a:t>Funciones </a:t>
            </a:r>
            <a:r>
              <a:rPr lang="es-ES" err="1">
                <a:latin typeface="Verdana"/>
                <a:ea typeface="Verdana"/>
              </a:rPr>
              <a:t>join</a:t>
            </a:r>
            <a:endParaRPr lang="es-ES" err="1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EE8FE7BE-BE5E-318D-786E-EB2BD79EA231}"/>
              </a:ext>
            </a:extLst>
          </p:cNvPr>
          <p:cNvSpPr>
            <a:spLocks noGrp="1"/>
          </p:cNvSpPr>
          <p:nvPr/>
        </p:nvSpPr>
        <p:spPr>
          <a:xfrm>
            <a:off x="585470" y="1493520"/>
            <a:ext cx="7427595" cy="5253355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000" dirty="0">
                <a:latin typeface="Verdana"/>
                <a:ea typeface="Verdana"/>
              </a:rPr>
              <a:t>Las funciones </a:t>
            </a:r>
            <a:r>
              <a:rPr lang="es-CL" sz="2000" err="1">
                <a:latin typeface="Verdana"/>
                <a:ea typeface="Verdana"/>
              </a:rPr>
              <a:t>join</a:t>
            </a:r>
            <a:r>
              <a:rPr lang="es-CL" sz="2000" dirty="0">
                <a:latin typeface="Verdana"/>
                <a:ea typeface="Verdana"/>
              </a:rPr>
              <a:t> agregan las columnas de un </a:t>
            </a:r>
            <a:r>
              <a:rPr lang="es-CL" sz="2000" i="1" err="1">
                <a:latin typeface="Verdana"/>
                <a:ea typeface="Verdana"/>
              </a:rPr>
              <a:t>dataframe</a:t>
            </a:r>
            <a:r>
              <a:rPr lang="es-CL" sz="2000" i="1" dirty="0">
                <a:latin typeface="Verdana"/>
                <a:ea typeface="Verdana"/>
              </a:rPr>
              <a:t> </a:t>
            </a:r>
            <a:r>
              <a:rPr lang="es-CL" sz="2000" dirty="0">
                <a:latin typeface="Verdana"/>
                <a:ea typeface="Verdana"/>
              </a:rPr>
              <a:t>(</a:t>
            </a:r>
            <a:r>
              <a:rPr lang="es-CL" sz="2000" b="1" dirty="0">
                <a:latin typeface="Verdana"/>
                <a:ea typeface="Verdana"/>
              </a:rPr>
              <a:t>x</a:t>
            </a:r>
            <a:r>
              <a:rPr lang="es-CL" sz="2000" dirty="0">
                <a:latin typeface="Verdana"/>
                <a:ea typeface="Verdana"/>
              </a:rPr>
              <a:t>) con uno (</a:t>
            </a:r>
            <a:r>
              <a:rPr lang="es-CL" sz="2000" b="1" dirty="0">
                <a:latin typeface="Verdana"/>
                <a:ea typeface="Verdana"/>
              </a:rPr>
              <a:t>y</a:t>
            </a:r>
            <a:r>
              <a:rPr lang="es-CL" sz="2000" dirty="0">
                <a:latin typeface="Verdana"/>
                <a:ea typeface="Verdana"/>
              </a:rPr>
              <a:t>), siempre respetando el identificador único de cada observación.</a:t>
            </a:r>
          </a:p>
          <a:p>
            <a:endParaRPr lang="es-CL" sz="2000"/>
          </a:p>
          <a:p>
            <a:r>
              <a:rPr lang="es-MX" altLang="es-CL" sz="2000" b="1" dirty="0">
                <a:latin typeface="Verdana"/>
                <a:ea typeface="Verdana"/>
              </a:rPr>
              <a:t>Creamos dos </a:t>
            </a:r>
            <a:r>
              <a:rPr lang="es-MX" altLang="es-CL" sz="2000" b="1" dirty="0" err="1">
                <a:latin typeface="Verdana"/>
                <a:ea typeface="Verdana"/>
              </a:rPr>
              <a:t>dataframes</a:t>
            </a:r>
            <a:r>
              <a:rPr lang="es-MX" altLang="es-CL" sz="2000" b="1" dirty="0">
                <a:latin typeface="Verdana"/>
                <a:ea typeface="Verdana"/>
              </a:rPr>
              <a:t> y ejecutamos códigos</a:t>
            </a:r>
            <a:r>
              <a:rPr lang="es-MX" altLang="es-CL" sz="2000" dirty="0">
                <a:latin typeface="Verdana"/>
                <a:ea typeface="Verdana"/>
              </a:rPr>
              <a:t>:</a:t>
            </a:r>
          </a:p>
          <a:p>
            <a:endParaRPr lang="es-MX" altLang="es-CL" sz="1800" dirty="0">
              <a:latin typeface="Consolas"/>
            </a:endParaRPr>
          </a:p>
          <a:p>
            <a:r>
              <a:rPr lang="es-CL" sz="1800" dirty="0">
                <a:latin typeface="Consolas"/>
                <a:ea typeface="Verdana"/>
              </a:rPr>
              <a:t>x &lt;- </a:t>
            </a:r>
            <a:r>
              <a:rPr lang="es-CL" sz="1800" err="1">
                <a:latin typeface="Consolas"/>
                <a:ea typeface="Verdana"/>
              </a:rPr>
              <a:t>data.frame</a:t>
            </a:r>
            <a:r>
              <a:rPr lang="es-CL" sz="1800" dirty="0">
                <a:latin typeface="Consolas"/>
                <a:ea typeface="Verdana"/>
              </a:rPr>
              <a:t>(id=c(1,2,3,5), </a:t>
            </a:r>
            <a:endParaRPr lang="es-CL" sz="1800">
              <a:latin typeface="Consolas"/>
            </a:endParaRPr>
          </a:p>
          <a:p>
            <a:r>
              <a:rPr lang="es-CL" sz="1800" dirty="0">
                <a:latin typeface="Consolas"/>
                <a:ea typeface="Verdana"/>
              </a:rPr>
              <a:t>                x=c(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"x1"</a:t>
            </a:r>
            <a:r>
              <a:rPr lang="es-CL" sz="1800" dirty="0">
                <a:latin typeface="Consolas"/>
                <a:ea typeface="Verdana"/>
              </a:rPr>
              <a:t>,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"x2"</a:t>
            </a:r>
            <a:r>
              <a:rPr lang="es-CL" sz="1800" dirty="0">
                <a:latin typeface="Consolas"/>
                <a:ea typeface="Verdana"/>
              </a:rPr>
              <a:t>,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"x3"</a:t>
            </a:r>
            <a:r>
              <a:rPr lang="es-CL" sz="1800" dirty="0">
                <a:latin typeface="Consolas"/>
                <a:ea typeface="Verdana"/>
              </a:rPr>
              <a:t>,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"x5"</a:t>
            </a:r>
            <a:r>
              <a:rPr lang="es-CL" sz="1800" dirty="0">
                <a:latin typeface="Consolas"/>
                <a:ea typeface="Verdana"/>
              </a:rPr>
              <a:t>))</a:t>
            </a:r>
          </a:p>
          <a:p>
            <a:r>
              <a:rPr lang="es-CL" sz="1800" dirty="0">
                <a:latin typeface="Consolas"/>
                <a:ea typeface="Verdana"/>
              </a:rPr>
              <a:t>y &lt;- </a:t>
            </a:r>
            <a:r>
              <a:rPr lang="es-CL" sz="1800" err="1">
                <a:latin typeface="Consolas"/>
                <a:ea typeface="Verdana"/>
              </a:rPr>
              <a:t>data.frame</a:t>
            </a:r>
            <a:r>
              <a:rPr lang="es-CL" sz="1800" dirty="0">
                <a:latin typeface="Consolas"/>
                <a:ea typeface="Verdana"/>
              </a:rPr>
              <a:t>(id= c(1,2,3,4), </a:t>
            </a:r>
            <a:endParaRPr lang="es-CL" sz="1800">
              <a:latin typeface="Consolas"/>
            </a:endParaRPr>
          </a:p>
          <a:p>
            <a:r>
              <a:rPr lang="es-CL" sz="1800" dirty="0">
                <a:latin typeface="Consolas"/>
                <a:ea typeface="Verdana"/>
              </a:rPr>
              <a:t>                y= c(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"y1"</a:t>
            </a:r>
            <a:r>
              <a:rPr lang="es-CL" sz="1800" dirty="0">
                <a:latin typeface="Consolas"/>
                <a:ea typeface="Verdana"/>
              </a:rPr>
              <a:t>,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"y2"</a:t>
            </a:r>
            <a:r>
              <a:rPr lang="es-CL" sz="1800" dirty="0">
                <a:latin typeface="Consolas"/>
                <a:ea typeface="Verdana"/>
              </a:rPr>
              <a:t>,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"y3"</a:t>
            </a:r>
            <a:r>
              <a:rPr lang="es-CL" sz="1800" dirty="0">
                <a:latin typeface="Consolas"/>
                <a:ea typeface="Verdana"/>
              </a:rPr>
              <a:t>,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"y4"</a:t>
            </a:r>
            <a:r>
              <a:rPr lang="es-CL" sz="1800" dirty="0">
                <a:latin typeface="Consolas"/>
                <a:ea typeface="Verdana"/>
              </a:rPr>
              <a:t>))</a:t>
            </a:r>
          </a:p>
          <a:p>
            <a:endParaRPr lang="es-CL" sz="4000"/>
          </a:p>
          <a:p>
            <a:endParaRPr lang="es-CL" sz="4000"/>
          </a:p>
          <a:p>
            <a:endParaRPr lang="es-CL"/>
          </a:p>
          <a:p>
            <a:endParaRPr lang="es-CL"/>
          </a:p>
        </p:txBody>
      </p:sp>
      <p:pic>
        <p:nvPicPr>
          <p:cNvPr id="9" name="Gráfico 20" descr="Flecha: curva ligera con relleno sólido">
            <a:extLst>
              <a:ext uri="{FF2B5EF4-FFF2-40B4-BE49-F238E27FC236}">
                <a16:creationId xmlns:a16="http://schemas.microsoft.com/office/drawing/2014/main" id="{75A07467-32B0-E5E5-99E1-828DF3D82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46759" y="3770843"/>
            <a:ext cx="2064706" cy="1572675"/>
          </a:xfrm>
          <a:prstGeom prst="rect">
            <a:avLst/>
          </a:prstGeom>
        </p:spPr>
      </p:pic>
      <p:sp>
        <p:nvSpPr>
          <p:cNvPr id="11" name="Text Box 9">
            <a:extLst>
              <a:ext uri="{FF2B5EF4-FFF2-40B4-BE49-F238E27FC236}">
                <a16:creationId xmlns:a16="http://schemas.microsoft.com/office/drawing/2014/main" id="{65CB616A-07C4-FC4B-482E-2F87FBCFA324}"/>
              </a:ext>
            </a:extLst>
          </p:cNvPr>
          <p:cNvSpPr txBox="1"/>
          <p:nvPr/>
        </p:nvSpPr>
        <p:spPr>
          <a:xfrm>
            <a:off x="8528538" y="1089001"/>
            <a:ext cx="2464590" cy="5105964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no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n-US" sz="2000" b="1" dirty="0">
                <a:solidFill>
                  <a:schemeClr val="bg1"/>
                </a:solidFill>
              </a:rPr>
              <a:t>Visualización consola</a:t>
            </a:r>
            <a:r>
              <a:rPr lang="es-MX" altLang="en-US" sz="2000" dirty="0">
                <a:solidFill>
                  <a:schemeClr val="bg1"/>
                </a:solidFill>
              </a:rPr>
              <a:t>:</a:t>
            </a:r>
            <a:endParaRPr lang="en-US" sz="2000" dirty="0">
              <a:solidFill>
                <a:schemeClr val="bg1"/>
              </a:solidFill>
              <a:cs typeface="Calibri"/>
            </a:endParaRPr>
          </a:p>
          <a:p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</a:rPr>
              <a:t>x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</a:rPr>
              <a:t>##   id  x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</a:rPr>
              <a:t>## 1  1 x1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</a:rPr>
              <a:t>## 2  2 x2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</a:rPr>
              <a:t>## 3  3 x3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</a:rPr>
              <a:t>## 4  5 x5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  <a:sym typeface="+mn-ea"/>
              </a:rPr>
              <a:t>y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  <a:sym typeface="+mn-ea"/>
              </a:rPr>
              <a:t>##   id  y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  <a:sym typeface="+mn-ea"/>
              </a:rPr>
              <a:t>## 1  1 y1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  <a:sym typeface="+mn-ea"/>
              </a:rPr>
              <a:t>## 2  2 y2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  <a:sym typeface="+mn-ea"/>
              </a:rPr>
              <a:t>## 3  3 y3</a:t>
            </a:r>
            <a:endParaRPr lang="en-US" sz="2000" dirty="0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 sz="2000" dirty="0">
                <a:solidFill>
                  <a:schemeClr val="bg1"/>
                </a:solidFill>
                <a:latin typeface="Consolas"/>
                <a:sym typeface="+mn-ea"/>
              </a:rPr>
              <a:t>## 4  4 y4</a:t>
            </a:r>
            <a:endParaRPr lang="en-US" sz="2000" dirty="0">
              <a:solidFill>
                <a:schemeClr val="bg1"/>
              </a:solidFill>
              <a:latin typeface="Consolas"/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FFC8F4AB-0AE8-6D4C-C266-31AB2BE8657B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latin typeface="Verdana"/>
                <a:ea typeface="Verdana"/>
              </a:rPr>
              <a:t>03.</a:t>
            </a:r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9632477-201D-6D22-CD29-D9B2434C2422}"/>
              </a:ext>
            </a:extLst>
          </p:cNvPr>
          <p:cNvSpPr/>
          <p:nvPr/>
        </p:nvSpPr>
        <p:spPr>
          <a:xfrm>
            <a:off x="409064" y="3641464"/>
            <a:ext cx="5681693" cy="204785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30518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FF1CF80-239C-5646-A7AC-88A2634A09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Funciones </a:t>
            </a:r>
            <a:r>
              <a:rPr lang="es-ES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: </a:t>
            </a:r>
            <a:r>
              <a:rPr lang="es-ES" err="1">
                <a:latin typeface="Verdana"/>
                <a:ea typeface="Verdana"/>
              </a:rPr>
              <a:t>left</a:t>
            </a:r>
            <a:r>
              <a:rPr lang="es-ES" dirty="0">
                <a:latin typeface="Verdana"/>
                <a:ea typeface="Verdana"/>
              </a:rPr>
              <a:t> </a:t>
            </a:r>
            <a:r>
              <a:rPr lang="es-ES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 y otros </a:t>
            </a:r>
            <a:r>
              <a:rPr lang="es-ES" err="1">
                <a:latin typeface="Verdana"/>
                <a:ea typeface="Verdana"/>
              </a:rPr>
              <a:t>join</a:t>
            </a:r>
            <a:endParaRPr lang="es-ES" err="1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8C2312FD-7542-A94C-7DB8-3F2E554054AC}"/>
              </a:ext>
            </a:extLst>
          </p:cNvPr>
          <p:cNvSpPr>
            <a:spLocks noGrp="1"/>
          </p:cNvSpPr>
          <p:nvPr/>
        </p:nvSpPr>
        <p:spPr>
          <a:xfrm>
            <a:off x="753413" y="1527897"/>
            <a:ext cx="4993417" cy="499787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dirty="0">
                <a:latin typeface="Verdana"/>
                <a:ea typeface="Verdana"/>
              </a:rPr>
              <a:t>La función </a:t>
            </a:r>
            <a:r>
              <a:rPr lang="es-CL" sz="1800" b="1" dirty="0" err="1">
                <a:latin typeface="Verdana"/>
                <a:ea typeface="Verdana"/>
              </a:rPr>
              <a:t>left_join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, permite pegar la columna y del </a:t>
            </a:r>
            <a:r>
              <a:rPr lang="es-CL" sz="1800" dirty="0" err="1">
                <a:latin typeface="Verdana"/>
                <a:ea typeface="Verdana"/>
              </a:rPr>
              <a:t>dataframe</a:t>
            </a:r>
            <a:r>
              <a:rPr lang="es-CL" sz="1800" dirty="0">
                <a:latin typeface="Verdana"/>
                <a:ea typeface="Verdana"/>
              </a:rPr>
              <a:t> </a:t>
            </a:r>
            <a:r>
              <a:rPr lang="es-CL" sz="1800" b="1" dirty="0">
                <a:latin typeface="Verdana"/>
                <a:ea typeface="Verdana"/>
              </a:rPr>
              <a:t>y</a:t>
            </a:r>
            <a:r>
              <a:rPr lang="es-CL" sz="1800" dirty="0">
                <a:latin typeface="Verdana"/>
                <a:ea typeface="Verdana"/>
              </a:rPr>
              <a:t>, en el </a:t>
            </a:r>
            <a:r>
              <a:rPr lang="es-CL" sz="1800" dirty="0" err="1">
                <a:latin typeface="Verdana"/>
                <a:ea typeface="Verdana"/>
              </a:rPr>
              <a:t>dataframe</a:t>
            </a:r>
            <a:r>
              <a:rPr lang="es-CL" sz="1800" dirty="0">
                <a:latin typeface="Verdana"/>
                <a:ea typeface="Verdana"/>
              </a:rPr>
              <a:t> </a:t>
            </a:r>
            <a:r>
              <a:rPr lang="es-CL" sz="1800" b="1" dirty="0">
                <a:latin typeface="Verdana"/>
                <a:ea typeface="Verdana"/>
              </a:rPr>
              <a:t>x</a:t>
            </a:r>
            <a:r>
              <a:rPr lang="es-CL" sz="1800" dirty="0">
                <a:latin typeface="Verdana"/>
                <a:ea typeface="Verdana"/>
              </a:rPr>
              <a:t>.</a:t>
            </a:r>
          </a:p>
          <a:p>
            <a:endParaRPr lang="es-CL" sz="1800"/>
          </a:p>
          <a:p>
            <a:r>
              <a:rPr lang="es-CL" sz="1800" b="1" dirty="0">
                <a:latin typeface="Verdana"/>
                <a:ea typeface="Verdana"/>
              </a:rPr>
              <a:t>Introducimos y ejecutamos código:</a:t>
            </a:r>
          </a:p>
          <a:p>
            <a:r>
              <a:rPr lang="es-CL" sz="1800" err="1">
                <a:latin typeface="Consolas"/>
                <a:ea typeface="Verdana"/>
              </a:rPr>
              <a:t>left_join</a:t>
            </a:r>
            <a:r>
              <a:rPr lang="es-CL" sz="1800" dirty="0">
                <a:latin typeface="Consolas"/>
                <a:ea typeface="Verdana"/>
              </a:rPr>
              <a:t>(x, y, </a:t>
            </a:r>
            <a:r>
              <a:rPr lang="es-CL" sz="1800" err="1">
                <a:latin typeface="Consolas"/>
                <a:ea typeface="Verdana"/>
              </a:rPr>
              <a:t>by</a:t>
            </a:r>
            <a:r>
              <a:rPr lang="es-CL" sz="1800" dirty="0">
                <a:latin typeface="Consolas"/>
                <a:ea typeface="Verdana"/>
              </a:rPr>
              <a:t> = 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"id"</a:t>
            </a:r>
            <a:r>
              <a:rPr lang="es-CL" sz="1800" dirty="0">
                <a:latin typeface="Consolas"/>
                <a:ea typeface="Verdana"/>
              </a:rPr>
              <a:t>)</a:t>
            </a:r>
          </a:p>
          <a:p>
            <a:endParaRPr lang="es-CL" sz="1800">
              <a:latin typeface="Verdana"/>
              <a:ea typeface="Verdana"/>
            </a:endParaRPr>
          </a:p>
          <a:p>
            <a:r>
              <a:rPr lang="es-CL" sz="1800" b="1" dirty="0">
                <a:latin typeface="Verdana"/>
                <a:ea typeface="Verdana"/>
              </a:rPr>
              <a:t>Visualizamos consola:</a:t>
            </a:r>
          </a:p>
          <a:p>
            <a:r>
              <a:rPr lang="es-CL" sz="1800" dirty="0">
                <a:latin typeface="Consolas"/>
                <a:ea typeface="Verdana"/>
              </a:rPr>
              <a:t>##   id  x    y</a:t>
            </a:r>
          </a:p>
          <a:p>
            <a:r>
              <a:rPr lang="es-CL" sz="1800" dirty="0">
                <a:latin typeface="Consolas"/>
                <a:ea typeface="Verdana"/>
              </a:rPr>
              <a:t>## 1  1 x1   y1</a:t>
            </a:r>
          </a:p>
          <a:p>
            <a:r>
              <a:rPr lang="es-CL" sz="1800" dirty="0">
                <a:latin typeface="Consolas"/>
                <a:ea typeface="Verdana"/>
              </a:rPr>
              <a:t>## 2  2 x2   y2</a:t>
            </a:r>
          </a:p>
          <a:p>
            <a:r>
              <a:rPr lang="es-CL" sz="1800" dirty="0">
                <a:latin typeface="Consolas"/>
                <a:ea typeface="Verdana"/>
              </a:rPr>
              <a:t>## 3  3 x3   y3</a:t>
            </a:r>
          </a:p>
          <a:p>
            <a:r>
              <a:rPr lang="es-CL" sz="1800" dirty="0">
                <a:latin typeface="Consolas"/>
                <a:ea typeface="Verdana"/>
              </a:rPr>
              <a:t>## 4  5 x5 &lt;NA&gt;</a:t>
            </a:r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9E4A7344-D208-3ED0-B7C9-B25178497E71}"/>
              </a:ext>
            </a:extLst>
          </p:cNvPr>
          <p:cNvSpPr>
            <a:spLocks noGrp="1"/>
          </p:cNvSpPr>
          <p:nvPr/>
        </p:nvSpPr>
        <p:spPr>
          <a:xfrm>
            <a:off x="748765" y="401036"/>
            <a:ext cx="5143482" cy="1998925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3200">
                <a:latin typeface="Verdana"/>
                <a:ea typeface="Verdana"/>
              </a:rPr>
              <a:t>Función </a:t>
            </a:r>
            <a:r>
              <a:rPr lang="es-CL" sz="3200" err="1">
                <a:latin typeface="Verdana"/>
                <a:ea typeface="Verdana"/>
              </a:rPr>
              <a:t>left_join</a:t>
            </a:r>
            <a:r>
              <a:rPr lang="es-CL" sz="3200">
                <a:latin typeface="Verdana"/>
                <a:ea typeface="Verdana"/>
              </a:rPr>
              <a:t>()</a:t>
            </a:r>
            <a:endParaRPr lang="es-ES" sz="3200">
              <a:latin typeface="Verdana"/>
              <a:ea typeface="Verdana"/>
            </a:endParaRP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34A62FD1-9091-8B10-E4FD-CE98C08EB2D7}"/>
              </a:ext>
            </a:extLst>
          </p:cNvPr>
          <p:cNvSpPr>
            <a:spLocks noGrp="1"/>
          </p:cNvSpPr>
          <p:nvPr/>
        </p:nvSpPr>
        <p:spPr>
          <a:xfrm>
            <a:off x="6664568" y="1014837"/>
            <a:ext cx="5137965" cy="524151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>
                <a:latin typeface="Verdana"/>
                <a:ea typeface="Verdana"/>
              </a:rPr>
              <a:t>En este caso podemos ver como</a:t>
            </a:r>
            <a:r>
              <a:rPr lang="es-CL" sz="1800" b="1">
                <a:latin typeface="Verdana"/>
                <a:ea typeface="Verdana"/>
              </a:rPr>
              <a:t> </a:t>
            </a:r>
            <a:r>
              <a:rPr lang="es-CL" sz="1800" b="1" err="1">
                <a:latin typeface="Verdana"/>
                <a:ea typeface="Verdana"/>
              </a:rPr>
              <a:t>left_join</a:t>
            </a:r>
            <a:r>
              <a:rPr lang="es-CL" sz="1800" b="1">
                <a:latin typeface="Verdana"/>
                <a:ea typeface="Verdana"/>
              </a:rPr>
              <a:t>()</a:t>
            </a:r>
            <a:r>
              <a:rPr lang="es-CL" sz="1800">
                <a:latin typeface="Verdana"/>
                <a:ea typeface="Verdana"/>
              </a:rPr>
              <a:t>, excluye el cuarto valor del </a:t>
            </a:r>
            <a:r>
              <a:rPr lang="es-CL" sz="1800" err="1">
                <a:latin typeface="Verdana"/>
                <a:ea typeface="Verdana"/>
              </a:rPr>
              <a:t>dataframe</a:t>
            </a:r>
            <a:r>
              <a:rPr lang="es-CL" sz="1800">
                <a:latin typeface="Verdana"/>
                <a:ea typeface="Verdana"/>
              </a:rPr>
              <a:t> "</a:t>
            </a:r>
            <a:r>
              <a:rPr lang="es-CL" sz="1800" b="1">
                <a:latin typeface="Verdana"/>
                <a:ea typeface="Verdana"/>
              </a:rPr>
              <a:t>y</a:t>
            </a:r>
            <a:r>
              <a:rPr lang="es-CL" sz="1800">
                <a:latin typeface="Verdana"/>
                <a:ea typeface="Verdana"/>
              </a:rPr>
              <a:t>"</a:t>
            </a:r>
            <a:endParaRPr lang="es-ES" sz="1800">
              <a:latin typeface="Verdana"/>
              <a:ea typeface="Verdana"/>
            </a:endParaRPr>
          </a:p>
          <a:p>
            <a:pPr marL="285750" indent="-285750">
              <a:buChar char="•"/>
            </a:pPr>
            <a:r>
              <a:rPr lang="es-CL" sz="1800">
                <a:latin typeface="Verdana"/>
                <a:ea typeface="Verdana"/>
              </a:rPr>
              <a:t>Los </a:t>
            </a:r>
            <a:r>
              <a:rPr lang="es-CL" sz="1800" err="1">
                <a:latin typeface="Verdana"/>
                <a:ea typeface="Verdana"/>
              </a:rPr>
              <a:t>joins</a:t>
            </a:r>
            <a:r>
              <a:rPr lang="es-CL" sz="1800">
                <a:latin typeface="Verdana"/>
                <a:ea typeface="Verdana"/>
              </a:rPr>
              <a:t> mantienen el orden de las filas</a:t>
            </a:r>
          </a:p>
          <a:p>
            <a:pPr marL="285750" indent="-285750">
              <a:buChar char="•"/>
            </a:pPr>
            <a:r>
              <a:rPr lang="es-CL" sz="1800">
                <a:latin typeface="Verdana"/>
                <a:ea typeface="Verdana"/>
              </a:rPr>
              <a:t>El identificador utilizado en el </a:t>
            </a:r>
            <a:r>
              <a:rPr lang="es-CL" sz="1800" err="1">
                <a:latin typeface="Verdana"/>
                <a:ea typeface="Verdana"/>
              </a:rPr>
              <a:t>parametro</a:t>
            </a:r>
            <a:r>
              <a:rPr lang="es-CL" sz="1800">
                <a:latin typeface="Verdana"/>
                <a:ea typeface="Verdana"/>
              </a:rPr>
              <a:t> "</a:t>
            </a:r>
            <a:r>
              <a:rPr lang="es-CL" sz="1800" err="1">
                <a:latin typeface="Verdana"/>
                <a:ea typeface="Verdana"/>
              </a:rPr>
              <a:t>by</a:t>
            </a:r>
            <a:r>
              <a:rPr lang="es-CL" sz="1800">
                <a:latin typeface="Verdana"/>
                <a:ea typeface="Verdana"/>
              </a:rPr>
              <a:t>", puede ser más de una columna</a:t>
            </a:r>
          </a:p>
          <a:p>
            <a:endParaRPr lang="es-CL"/>
          </a:p>
        </p:txBody>
      </p:sp>
      <p:pic>
        <p:nvPicPr>
          <p:cNvPr id="11" name="Imagen 10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085FB3A8-A3A1-F60D-7D94-3661DB219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066" y="3695176"/>
            <a:ext cx="3497050" cy="2551303"/>
          </a:xfrm>
          <a:prstGeom prst="rect">
            <a:avLst/>
          </a:prstGeom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A0C09195-46E2-C8C7-846C-0A564DB9E579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solidFill>
                  <a:srgbClr val="122361"/>
                </a:solidFill>
                <a:latin typeface="Verdana"/>
                <a:ea typeface="Verdana"/>
              </a:rPr>
              <a:t>03.</a:t>
            </a:r>
            <a:endParaRPr lang="es-CL" dirty="0">
              <a:solidFill>
                <a:srgbClr val="1223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19166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F64D0A-243C-D54E-91C8-22637D2896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Funciones </a:t>
            </a:r>
            <a:r>
              <a:rPr lang="es-ES" dirty="0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: </a:t>
            </a:r>
            <a:r>
              <a:rPr lang="es-ES" dirty="0" err="1">
                <a:latin typeface="Verdana"/>
                <a:ea typeface="Verdana"/>
              </a:rPr>
              <a:t>left</a:t>
            </a:r>
            <a:r>
              <a:rPr lang="es-ES" dirty="0">
                <a:latin typeface="Verdana"/>
                <a:ea typeface="Verdana"/>
              </a:rPr>
              <a:t> </a:t>
            </a:r>
            <a:r>
              <a:rPr lang="es-ES" dirty="0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 y otros </a:t>
            </a:r>
            <a:r>
              <a:rPr lang="es-ES" dirty="0" err="1">
                <a:latin typeface="Verdana"/>
                <a:ea typeface="Verdana"/>
              </a:rPr>
              <a:t>join</a:t>
            </a:r>
            <a:endParaRPr lang="es-ES" dirty="0" err="1"/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2732AE36-3D26-F22F-9DE2-4D347798660D}"/>
              </a:ext>
            </a:extLst>
          </p:cNvPr>
          <p:cNvSpPr>
            <a:spLocks noGrp="1"/>
          </p:cNvSpPr>
          <p:nvPr/>
        </p:nvSpPr>
        <p:spPr>
          <a:xfrm>
            <a:off x="748465" y="487714"/>
            <a:ext cx="10888408" cy="80064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altLang="es-CL">
                <a:latin typeface="Verdana"/>
                <a:ea typeface="Verdana"/>
              </a:rPr>
              <a:t>Otros </a:t>
            </a:r>
            <a:r>
              <a:rPr lang="es-MX" altLang="es-CL" err="1">
                <a:latin typeface="Verdana"/>
                <a:ea typeface="Verdana"/>
              </a:rPr>
              <a:t>joins</a:t>
            </a:r>
            <a:endParaRPr lang="es-MX" altLang="es-CL" err="1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B6366EC3-91F8-1660-F9F7-732F554CDC1F}"/>
              </a:ext>
            </a:extLst>
          </p:cNvPr>
          <p:cNvSpPr txBox="1"/>
          <p:nvPr/>
        </p:nvSpPr>
        <p:spPr>
          <a:xfrm>
            <a:off x="746312" y="1519518"/>
            <a:ext cx="4939552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000" b="1"/>
              <a:t>Mutating joins: </a:t>
            </a:r>
            <a:r>
              <a:rPr lang="en-US" sz="2000" err="1"/>
              <a:t>agregan</a:t>
            </a:r>
            <a:r>
              <a:rPr lang="en-US" sz="2000"/>
              <a:t> </a:t>
            </a:r>
            <a:r>
              <a:rPr lang="en-US" sz="2000" err="1"/>
              <a:t>columnas</a:t>
            </a:r>
            <a:endParaRPr lang="en-US" sz="2000">
              <a:cs typeface="Calibri"/>
            </a:endParaRP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D8B1DC08-706C-8908-2AA6-4E0A923E1BF5}"/>
              </a:ext>
            </a:extLst>
          </p:cNvPr>
          <p:cNvSpPr>
            <a:spLocks noGrp="1"/>
          </p:cNvSpPr>
          <p:nvPr/>
        </p:nvSpPr>
        <p:spPr>
          <a:xfrm>
            <a:off x="146607" y="2586609"/>
            <a:ext cx="12154672" cy="187989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har char="•"/>
            </a:pPr>
            <a:endParaRPr lang="es-CL" sz="2000">
              <a:latin typeface="Verdana"/>
              <a:ea typeface="Verdana"/>
            </a:endParaRPr>
          </a:p>
          <a:p>
            <a:endParaRPr lang="es-CL"/>
          </a:p>
        </p:txBody>
      </p:sp>
      <p:pic>
        <p:nvPicPr>
          <p:cNvPr id="11" name="Imagen 10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91CED4D7-BB01-4C2D-8C5D-936F2DEC2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91" y="2341879"/>
            <a:ext cx="3225050" cy="2194750"/>
          </a:xfrm>
          <a:prstGeom prst="rect">
            <a:avLst/>
          </a:prstGeom>
        </p:spPr>
      </p:pic>
      <p:pic>
        <p:nvPicPr>
          <p:cNvPr id="12" name="Imagen 11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880830A3-7D98-58F1-114E-F09C80A0C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697" y="2321581"/>
            <a:ext cx="3056963" cy="2183545"/>
          </a:xfrm>
          <a:prstGeom prst="rect">
            <a:avLst/>
          </a:prstGeom>
        </p:spPr>
      </p:pic>
      <p:pic>
        <p:nvPicPr>
          <p:cNvPr id="13" name="Imagen 12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8F0EB941-C88F-3D1C-108C-56804C6DE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136" y="2337227"/>
            <a:ext cx="3056963" cy="2183545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0C09A2-BC61-24F6-BFF3-6ECEF1298C20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latin typeface="Verdana"/>
                <a:ea typeface="Verdana"/>
              </a:rPr>
              <a:t>03.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48973133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F64D0A-243C-D54E-91C8-22637D2896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Funciones </a:t>
            </a:r>
            <a:r>
              <a:rPr lang="es-ES" dirty="0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: </a:t>
            </a:r>
            <a:r>
              <a:rPr lang="es-ES" dirty="0" err="1">
                <a:latin typeface="Verdana"/>
                <a:ea typeface="Verdana"/>
              </a:rPr>
              <a:t>left</a:t>
            </a:r>
            <a:r>
              <a:rPr lang="es-ES" dirty="0">
                <a:latin typeface="Verdana"/>
                <a:ea typeface="Verdana"/>
              </a:rPr>
              <a:t> </a:t>
            </a:r>
            <a:r>
              <a:rPr lang="es-ES" dirty="0" err="1">
                <a:latin typeface="Verdana"/>
                <a:ea typeface="Verdana"/>
              </a:rPr>
              <a:t>join</a:t>
            </a:r>
            <a:r>
              <a:rPr lang="es-ES" dirty="0">
                <a:latin typeface="Verdana"/>
                <a:ea typeface="Verdana"/>
              </a:rPr>
              <a:t> y otros </a:t>
            </a:r>
            <a:r>
              <a:rPr lang="es-ES" dirty="0" err="1">
                <a:latin typeface="Verdana"/>
                <a:ea typeface="Verdana"/>
              </a:rPr>
              <a:t>join</a:t>
            </a:r>
            <a:endParaRPr lang="es-ES" dirty="0" err="1"/>
          </a:p>
        </p:txBody>
      </p:sp>
      <p:sp>
        <p:nvSpPr>
          <p:cNvPr id="8" name="Marcador de texto 1">
            <a:extLst>
              <a:ext uri="{FF2B5EF4-FFF2-40B4-BE49-F238E27FC236}">
                <a16:creationId xmlns:a16="http://schemas.microsoft.com/office/drawing/2014/main" id="{7C2A528F-E753-B8A9-3194-80153FF4F14B}"/>
              </a:ext>
            </a:extLst>
          </p:cNvPr>
          <p:cNvSpPr>
            <a:spLocks noGrp="1"/>
          </p:cNvSpPr>
          <p:nvPr/>
        </p:nvSpPr>
        <p:spPr>
          <a:xfrm>
            <a:off x="748465" y="487714"/>
            <a:ext cx="10888408" cy="80064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altLang="es-CL">
                <a:latin typeface="Verdana"/>
                <a:ea typeface="Verdana"/>
              </a:rPr>
              <a:t>Otros </a:t>
            </a:r>
            <a:r>
              <a:rPr lang="es-MX" altLang="es-CL" err="1">
                <a:latin typeface="Verdana"/>
                <a:ea typeface="Verdana"/>
              </a:rPr>
              <a:t>Joins</a:t>
            </a:r>
            <a:endParaRPr lang="es-MX" altLang="es-CL" err="1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B6366EC3-91F8-1660-F9F7-732F554CDC1F}"/>
              </a:ext>
            </a:extLst>
          </p:cNvPr>
          <p:cNvSpPr txBox="1"/>
          <p:nvPr/>
        </p:nvSpPr>
        <p:spPr>
          <a:xfrm>
            <a:off x="746312" y="1497106"/>
            <a:ext cx="5354170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000" b="1"/>
              <a:t>Filtering joins: </a:t>
            </a:r>
            <a:r>
              <a:rPr lang="en-US" sz="2000" err="1"/>
              <a:t>permiten</a:t>
            </a:r>
            <a:r>
              <a:rPr lang="en-US" sz="2000"/>
              <a:t> </a:t>
            </a:r>
            <a:r>
              <a:rPr lang="en-US" sz="2000" err="1"/>
              <a:t>filtrar</a:t>
            </a:r>
            <a:r>
              <a:rPr lang="en-US" sz="2000"/>
              <a:t> </a:t>
            </a:r>
            <a:r>
              <a:rPr lang="en-US" sz="2000" err="1"/>
              <a:t>observaciones</a:t>
            </a:r>
            <a:endParaRPr lang="en-US" sz="2000" err="1">
              <a:cs typeface="Calibri"/>
            </a:endParaRP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AF53ECCD-0E06-4469-44A3-09B0DD190195}"/>
              </a:ext>
            </a:extLst>
          </p:cNvPr>
          <p:cNvSpPr>
            <a:spLocks noGrp="1"/>
          </p:cNvSpPr>
          <p:nvPr/>
        </p:nvSpPr>
        <p:spPr>
          <a:xfrm>
            <a:off x="-1052423" y="2519374"/>
            <a:ext cx="12692555" cy="231692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har char="•"/>
            </a:pPr>
            <a:endParaRPr lang="es-CL" sz="2000">
              <a:latin typeface="Verdana"/>
              <a:ea typeface="Verdana"/>
            </a:endParaRPr>
          </a:p>
          <a:p>
            <a:endParaRPr lang="es-CL"/>
          </a:p>
        </p:txBody>
      </p:sp>
      <p:pic>
        <p:nvPicPr>
          <p:cNvPr id="11" name="Imagen 10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C14405ED-6876-CDAD-03C8-E89A5DF0F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74" y="2112716"/>
            <a:ext cx="3684493" cy="2631780"/>
          </a:xfrm>
          <a:prstGeom prst="rect">
            <a:avLst/>
          </a:prstGeom>
        </p:spPr>
      </p:pic>
      <p:pic>
        <p:nvPicPr>
          <p:cNvPr id="12" name="Imagen 11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2A346D92-F8A4-AB30-577E-DDCD18668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645" y="2107801"/>
            <a:ext cx="3684493" cy="2631780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68FD50-70CD-28D5-B3D1-4ED37B69683E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latin typeface="Verdana"/>
                <a:ea typeface="Verdana"/>
              </a:rPr>
              <a:t>03.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49462335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Funciones ensamblado o pegado</a:t>
            </a:r>
            <a:endParaRPr lang="es-CL" sz="3800" dirty="0">
              <a:solidFill>
                <a:srgbClr val="FFFFFF"/>
              </a:solidFill>
            </a:endParaRPr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2979384057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F64D0A-243C-D54E-91C8-22637D2896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Funciones ensamblado o pegado</a:t>
            </a:r>
            <a:endParaRPr lang="es-CL"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D4C86C5-59D1-8C7E-42F7-3EE8D0DE9FDB}"/>
              </a:ext>
            </a:extLst>
          </p:cNvPr>
          <p:cNvSpPr>
            <a:spLocks noGrp="1"/>
          </p:cNvSpPr>
          <p:nvPr/>
        </p:nvSpPr>
        <p:spPr>
          <a:xfrm>
            <a:off x="591583" y="491487"/>
            <a:ext cx="10888408" cy="800649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altLang="es-CL" dirty="0">
                <a:latin typeface="Verdana"/>
                <a:ea typeface="Verdana"/>
              </a:rPr>
              <a:t> ¿Para qué nos sirven estas funciones?</a:t>
            </a:r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3DE012-2C3B-4B23-6810-F7D494BB9AD9}"/>
              </a:ext>
            </a:extLst>
          </p:cNvPr>
          <p:cNvSpPr>
            <a:spLocks noGrp="1"/>
          </p:cNvSpPr>
          <p:nvPr/>
        </p:nvSpPr>
        <p:spPr>
          <a:xfrm>
            <a:off x="585470" y="1291815"/>
            <a:ext cx="11584977" cy="5544706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CL" sz="1800" dirty="0">
                <a:latin typeface="Verdana"/>
                <a:ea typeface="Verdana"/>
              </a:rPr>
              <a:t>Estas funciones permiten "pegar" dos </a:t>
            </a:r>
            <a:r>
              <a:rPr lang="es-CL" sz="1800" i="1" err="1">
                <a:latin typeface="Verdana"/>
                <a:ea typeface="Verdana"/>
              </a:rPr>
              <a:t>dataframes</a:t>
            </a:r>
            <a:r>
              <a:rPr lang="es-CL" sz="1800" dirty="0">
                <a:latin typeface="Verdana"/>
                <a:ea typeface="Verdana"/>
              </a:rPr>
              <a:t>, independiente de su identificador único, tanto, sumando nuevas observaciones </a:t>
            </a:r>
            <a:r>
              <a:rPr lang="es-CL" sz="1800" b="1" err="1">
                <a:latin typeface="Verdana"/>
                <a:ea typeface="Verdana"/>
              </a:rPr>
              <a:t>bind_rows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 o sumando nuevas columnas con </a:t>
            </a:r>
            <a:r>
              <a:rPr lang="es-CL" sz="1800" b="1" err="1">
                <a:latin typeface="Verdana"/>
                <a:ea typeface="Verdana"/>
              </a:rPr>
              <a:t>bind_cols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.</a:t>
            </a:r>
            <a:endParaRPr lang="es-ES" dirty="0"/>
          </a:p>
          <a:p>
            <a:pPr>
              <a:lnSpc>
                <a:spcPct val="150000"/>
              </a:lnSpc>
            </a:pPr>
            <a:endParaRPr lang="es-CL" sz="1800"/>
          </a:p>
          <a:p>
            <a:r>
              <a:rPr lang="es-MX" altLang="es-CL" sz="1800" b="1" dirty="0">
                <a:latin typeface="Verdana"/>
                <a:ea typeface="Verdana"/>
              </a:rPr>
              <a:t>Escribimos y ejecutamos códigos:</a:t>
            </a:r>
            <a:endParaRPr lang="es-MX" altLang="es-CL" sz="1800" dirty="0">
              <a:latin typeface="Verdana"/>
              <a:ea typeface="Verdana"/>
            </a:endParaRPr>
          </a:p>
          <a:p>
            <a:endParaRPr lang="es-MX" altLang="es-CL" sz="1800"/>
          </a:p>
          <a:p>
            <a:endParaRPr lang="es-CL" sz="1800">
              <a:latin typeface="Verdana"/>
              <a:ea typeface="Verdana"/>
            </a:endParaRPr>
          </a:p>
          <a:p>
            <a:endParaRPr lang="es-CL" sz="4000"/>
          </a:p>
          <a:p>
            <a:endParaRPr lang="es-CL" sz="4000"/>
          </a:p>
          <a:p>
            <a:endParaRPr lang="es-CL" sz="4000"/>
          </a:p>
          <a:p>
            <a:endParaRPr lang="es-CL"/>
          </a:p>
          <a:p>
            <a:endParaRPr lang="es-CL"/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61B6DCFB-B3A0-4653-5725-616D165AFC08}"/>
              </a:ext>
            </a:extLst>
          </p:cNvPr>
          <p:cNvSpPr txBox="1"/>
          <p:nvPr/>
        </p:nvSpPr>
        <p:spPr>
          <a:xfrm>
            <a:off x="544968" y="3163197"/>
            <a:ext cx="5622850" cy="3701077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no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n-US" b="1" dirty="0">
                <a:solidFill>
                  <a:schemeClr val="bg1"/>
                </a:solidFill>
                <a:latin typeface="Verdana"/>
                <a:ea typeface="Verdana"/>
              </a:rPr>
              <a:t>Visualización consola</a:t>
            </a:r>
            <a:r>
              <a:rPr lang="es-MX" altLang="en-US" dirty="0">
                <a:solidFill>
                  <a:schemeClr val="bg1"/>
                </a:solidFill>
                <a:latin typeface="Verdana"/>
                <a:ea typeface="Verdana"/>
              </a:rPr>
              <a:t>:</a:t>
            </a:r>
            <a:endParaRPr lang="en-US" dirty="0">
              <a:solidFill>
                <a:schemeClr val="bg1"/>
              </a:solidFill>
              <a:latin typeface="Verdana"/>
              <a:ea typeface="Verdana"/>
            </a:endParaRPr>
          </a:p>
          <a:p>
            <a:endParaRPr lang="en-US">
              <a:solidFill>
                <a:schemeClr val="bg1"/>
              </a:solidFill>
              <a:latin typeface="Verdana"/>
              <a:ea typeface="Verdana"/>
            </a:endParaRPr>
          </a:p>
          <a:p>
            <a:r>
              <a:rPr lang="en-US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bind_rows</a:t>
            </a:r>
            <a:r>
              <a:rPr lang="en-US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(</a:t>
            </a:r>
            <a:r>
              <a:rPr lang="en-US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x,y</a:t>
            </a:r>
            <a:r>
              <a:rPr lang="en-US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)</a:t>
            </a:r>
            <a:endParaRPr lang="en-US" b="1" dirty="0">
              <a:solidFill>
                <a:schemeClr val="bg1"/>
              </a:solidFill>
              <a:latin typeface="Verdana"/>
              <a:ea typeface="Verdana"/>
            </a:endParaRPr>
          </a:p>
          <a:p>
            <a:endParaRPr lang="en-US" b="1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   id    x    y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1  1   x1 &lt;NA&gt;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2  2   x2 &lt;NA&gt;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3  3   x3 &lt;NA&gt;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4  5   x5 &lt;NA&gt;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5  1 &lt;NA&gt;   y1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6  2 &lt;NA&gt;   y2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7  3 &lt;NA&gt;   y3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n-US" dirty="0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8  4 &lt;NA&gt;   y4</a:t>
            </a:r>
            <a:endParaRPr lang="en-US" dirty="0">
              <a:solidFill>
                <a:schemeClr val="bg1"/>
              </a:solidFill>
              <a:latin typeface="Consolas"/>
              <a:ea typeface="Verdana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F26EFF6-A487-E35F-A2F5-9CD79B6BE8EA}"/>
              </a:ext>
            </a:extLst>
          </p:cNvPr>
          <p:cNvSpPr/>
          <p:nvPr/>
        </p:nvSpPr>
        <p:spPr>
          <a:xfrm>
            <a:off x="3460814" y="3168630"/>
            <a:ext cx="2703420" cy="30592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b="1" dirty="0" err="1">
                <a:latin typeface="Verdana"/>
                <a:ea typeface="Verdana"/>
              </a:rPr>
              <a:t>bind_cols</a:t>
            </a:r>
            <a:r>
              <a:rPr lang="es-ES" b="1" dirty="0">
                <a:latin typeface="Verdana"/>
                <a:ea typeface="Verdana"/>
              </a:rPr>
              <a:t>(</a:t>
            </a:r>
            <a:r>
              <a:rPr lang="es-ES" b="1" dirty="0" err="1">
                <a:latin typeface="Verdana"/>
                <a:ea typeface="Verdana"/>
              </a:rPr>
              <a:t>x,y</a:t>
            </a:r>
            <a:r>
              <a:rPr lang="es-ES" b="1" dirty="0">
                <a:latin typeface="Verdana"/>
                <a:ea typeface="Verdana"/>
              </a:rPr>
              <a:t>)</a:t>
            </a:r>
            <a:endParaRPr lang="es-ES" dirty="0">
              <a:latin typeface="Verdana"/>
              <a:ea typeface="Verdana"/>
            </a:endParaRPr>
          </a:p>
          <a:p>
            <a:pPr algn="r"/>
            <a:endParaRPr lang="es-ES">
              <a:latin typeface="Verdana"/>
              <a:ea typeface="Verdana"/>
              <a:cs typeface="Calibri"/>
            </a:endParaRPr>
          </a:p>
          <a:p>
            <a:pPr algn="r"/>
            <a:r>
              <a:rPr lang="es-ES" dirty="0">
                <a:latin typeface="Consolas"/>
                <a:ea typeface="Verdana"/>
              </a:rPr>
              <a:t>## id...1 x id...3 y</a:t>
            </a:r>
            <a:endParaRPr lang="es-ES">
              <a:latin typeface="Consolas"/>
              <a:ea typeface="Verdana"/>
              <a:cs typeface="Calibri"/>
            </a:endParaRPr>
          </a:p>
          <a:p>
            <a:pPr algn="r"/>
            <a:r>
              <a:rPr lang="es-ES" dirty="0">
                <a:latin typeface="Consolas"/>
                <a:ea typeface="Verdana"/>
              </a:rPr>
              <a:t>## 1 1 x1 1 y1</a:t>
            </a:r>
            <a:endParaRPr lang="es-ES">
              <a:latin typeface="Consolas"/>
              <a:ea typeface="Verdana"/>
              <a:cs typeface="Calibri"/>
            </a:endParaRPr>
          </a:p>
          <a:p>
            <a:pPr algn="r"/>
            <a:r>
              <a:rPr lang="es-ES" dirty="0">
                <a:latin typeface="Consolas"/>
                <a:ea typeface="Verdana"/>
              </a:rPr>
              <a:t>## 2 2 x2 2 y2</a:t>
            </a:r>
            <a:endParaRPr lang="es-ES">
              <a:latin typeface="Consolas"/>
              <a:ea typeface="Verdana"/>
              <a:cs typeface="Calibri"/>
            </a:endParaRPr>
          </a:p>
          <a:p>
            <a:pPr algn="r"/>
            <a:r>
              <a:rPr lang="es-ES" dirty="0">
                <a:latin typeface="Consolas"/>
                <a:ea typeface="Verdana"/>
              </a:rPr>
              <a:t>## 3 3 x3 3 y3</a:t>
            </a:r>
            <a:endParaRPr lang="es-ES">
              <a:latin typeface="Consolas"/>
              <a:ea typeface="Verdana"/>
              <a:cs typeface="Calibri"/>
            </a:endParaRPr>
          </a:p>
          <a:p>
            <a:pPr algn="r"/>
            <a:r>
              <a:rPr lang="es-ES" dirty="0">
                <a:latin typeface="Consolas"/>
                <a:ea typeface="Verdana"/>
              </a:rPr>
              <a:t>## 4 5 x5 4 y4</a:t>
            </a:r>
            <a:endParaRPr lang="es-ES" dirty="0">
              <a:latin typeface="Consolas"/>
              <a:ea typeface="Verdana"/>
              <a:cs typeface="Calibri"/>
            </a:endParaRPr>
          </a:p>
        </p:txBody>
      </p:sp>
      <p:pic>
        <p:nvPicPr>
          <p:cNvPr id="14" name="Imagen 13" descr="Imagen que contiene Tabla&#10;&#10;Descripción generada automáticamente">
            <a:extLst>
              <a:ext uri="{FF2B5EF4-FFF2-40B4-BE49-F238E27FC236}">
                <a16:creationId xmlns:a16="http://schemas.microsoft.com/office/drawing/2014/main" id="{6330A529-92BC-0816-D0F4-CD1B5267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933" y="3424957"/>
            <a:ext cx="5276850" cy="1762125"/>
          </a:xfrm>
          <a:prstGeom prst="rect">
            <a:avLst/>
          </a:prstGeom>
        </p:spPr>
      </p:pic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B764C5A0-D13C-7835-B446-34530BB50154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>
                <a:latin typeface="Verdana"/>
                <a:ea typeface="Verdana"/>
              </a:rPr>
              <a:t>04.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63522011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91397-03E1-874F-BD91-C5A1CB5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1039484684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0549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D2BDAD-513B-4B88-892F-43642AA53E55}">
  <ds:schemaRefs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6fc35979-dbb1-4d4b-8727-6470e0646fe1"/>
    <ds:schemaRef ds:uri="a369e572-027a-44c0-8f11-2f588a2a133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2E012E1-9406-4A37-BF5E-878E31FBD6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69e572-027a-44c0-8f11-2f588a2a1334"/>
    <ds:schemaRef ds:uri="6fc35979-dbb1-4d4b-8727-6470e0646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4BEFE-46A2-4460-9301-790EB8E720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2657</TotalTime>
  <Words>787</Words>
  <Application>Microsoft Office PowerPoint</Application>
  <PresentationFormat>Panorámica</PresentationFormat>
  <Paragraphs>127</Paragraphs>
  <Slides>15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Avenir Next Demi Bold</vt:lpstr>
      <vt:lpstr>Calibri</vt:lpstr>
      <vt:lpstr>Consolas</vt:lpstr>
      <vt:lpstr>Verdana</vt:lpstr>
      <vt:lpstr>Tema de Office</vt:lpstr>
      <vt:lpstr>Uniendo   Dataframes</vt:lpstr>
      <vt:lpstr>Contenidos</vt:lpstr>
      <vt:lpstr>01.</vt:lpstr>
      <vt:lpstr>Presentación de PowerPoint</vt:lpstr>
      <vt:lpstr>02.</vt:lpstr>
      <vt:lpstr>Presentación de PowerPoint</vt:lpstr>
      <vt:lpstr>03.</vt:lpstr>
      <vt:lpstr>Presentación de PowerPoint</vt:lpstr>
      <vt:lpstr>Presentación de PowerPoint</vt:lpstr>
      <vt:lpstr>Presentación de PowerPoint</vt:lpstr>
      <vt:lpstr>Presentación de PowerPoint</vt:lpstr>
      <vt:lpstr>04.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304</cp:revision>
  <dcterms:created xsi:type="dcterms:W3CDTF">2021-02-12T20:31:37Z</dcterms:created>
  <dcterms:modified xsi:type="dcterms:W3CDTF">2024-08-22T17:49:23Z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