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authors.xml" ContentType="application/vnd.ms-powerpoint.author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139" r:id="rId4"/>
  </p:sldMasterIdLst>
  <p:notesMasterIdLst>
    <p:notesMasterId r:id="rId17"/>
  </p:notesMasterIdLst>
  <p:handoutMasterIdLst>
    <p:handoutMasterId r:id="rId18"/>
  </p:handoutMasterIdLst>
  <p:sldIdLst>
    <p:sldId id="1195" r:id="rId5"/>
    <p:sldId id="1212" r:id="rId6"/>
    <p:sldId id="1200" r:id="rId7"/>
    <p:sldId id="1225" r:id="rId8"/>
    <p:sldId id="1213" r:id="rId9"/>
    <p:sldId id="1215" r:id="rId10"/>
    <p:sldId id="1228" r:id="rId11"/>
    <p:sldId id="1230" r:id="rId12"/>
    <p:sldId id="1232" r:id="rId13"/>
    <p:sldId id="1234" r:id="rId14"/>
    <p:sldId id="1217" r:id="rId15"/>
    <p:sldId id="1194" r:id="rId16"/>
  </p:sldIdLst>
  <p:sldSz cx="12192000" cy="6858000"/>
  <p:notesSz cx="6858000" cy="9144000"/>
  <p:defaultTextStyle>
    <a:defPPr>
      <a:defRPr lang="es-C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50CFC4F-D62E-2D08-0112-39468D1326FF}" name="Macarena Margarita Alvarado Moscoso" initials="MMAM" userId="S::mmalvaradom@ine.gob.cl::97eb5301-70cb-4ad6-b369-5221ed2e3c24" providerId="AD"/>
  <p188:author id="{83F96F54-0C16-4D04-A207-4ECA5D8C8288}" name="Maria Cristina Rojas Gonzalez" initials="MG" userId="S::mcrojasg@ine.gob.cl::823db842-bb46-4851-b6a7-ed239df02e91" providerId="AD"/>
  <p188:author id="{39440EA7-7EFC-9C50-A6FC-E55DAF6F3B30}" name="Moises David Hazan Meyohas" initials="MDHM" userId="S::mdhazanm@ine.gob.cl::5d5b3851-8a5e-4f5d-8401-5dce42f168fd" providerId="AD"/>
  <p188:author id="{9006B0D9-5D55-45E5-9F30-79EFBC4176D3}" name="Patricia Estephanie Casanova Vidal" initials="PV" userId="S::pecasanovav@ine.gob.cl::22b9f4f8-25f9-414d-98e2-b60c7c4093d2" providerId="AD"/>
  <p188:author id="{6772A6E3-DB01-427E-B830-9E9B9FB99010}" name="Miguel Angel Lara Arzola" initials="MALA" userId="S::malaraa@ine.gob.cl::efad392e-06be-4271-b894-ef0177d8f771" providerId="AD"/>
  <p188:author id="{0533C1FD-DC60-3790-EC0D-83C2DAD1516F}" name="Diego Javier George-Nascimento Escobar" initials="DE" userId="S::dgnascimentoe@ine.gob.cl::62f5108b-a580-4268-b738-08ab9e30b647" providerId="AD"/>
  <p188:author id="{CA9FA1FF-B4CE-E062-B9F4-57EB4FACBF79}" name="Bernardita Luz Saona Urmeneta" initials="BLSU" userId="S::blsaonau@ine.gob.cl::6444f610-708a-4d53-bc10-9155bdd32811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orena Cecilia Espinosa Caceres" initials="LC" lastIdx="11" clrIdx="0">
    <p:extLst>
      <p:ext uri="{19B8F6BF-5375-455C-9EA6-DF929625EA0E}">
        <p15:presenceInfo xmlns:p15="http://schemas.microsoft.com/office/powerpoint/2012/main" userId="S::lcespinosac@ine.gob.cl::3bfe4ca0-6f44-4b10-9d37-cb203dbab9dc" providerId="AD"/>
      </p:ext>
    </p:extLst>
  </p:cmAuthor>
  <p:cmAuthor id="2" name="Bernardita Luz Saona Urmeneta" initials="BU" lastIdx="3" clrIdx="1">
    <p:extLst>
      <p:ext uri="{19B8F6BF-5375-455C-9EA6-DF929625EA0E}">
        <p15:presenceInfo xmlns:p15="http://schemas.microsoft.com/office/powerpoint/2012/main" userId="S::blsaonau@ine.gob.cl::6444f610-708a-4d53-bc10-9155bdd32811" providerId="AD"/>
      </p:ext>
    </p:extLst>
  </p:cmAuthor>
  <p:cmAuthor id="3" name="Carolina de la Paz Mascareño Orellana" initials="CO" lastIdx="3" clrIdx="2">
    <p:extLst>
      <p:ext uri="{19B8F6BF-5375-455C-9EA6-DF929625EA0E}">
        <p15:presenceInfo xmlns:p15="http://schemas.microsoft.com/office/powerpoint/2012/main" userId="S::cpmascarenoo@ine.gob.cl::dea08ac7-1536-470d-9939-1c4e33ed7efe" providerId="AD"/>
      </p:ext>
    </p:extLst>
  </p:cmAuthor>
  <p:cmAuthor id="4" name="Alex Philip Caro Hidalgo" initials="APCH" lastIdx="1" clrIdx="3">
    <p:extLst>
      <p:ext uri="{19B8F6BF-5375-455C-9EA6-DF929625EA0E}">
        <p15:presenceInfo xmlns:p15="http://schemas.microsoft.com/office/powerpoint/2012/main" userId="Alex Philip Caro Hidalg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22361"/>
    <a:srgbClr val="2C437F"/>
    <a:srgbClr val="F8A64D"/>
    <a:srgbClr val="663C77"/>
    <a:srgbClr val="2C427E"/>
    <a:srgbClr val="1E3C7D"/>
    <a:srgbClr val="E3771E"/>
    <a:srgbClr val="EB7D1D"/>
    <a:srgbClr val="EF7F1C"/>
    <a:srgbClr val="EF9E0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8782A13-460E-C852-1347-4F02E1980077}" v="144" dt="2024-08-05T21:29:46.38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Estilo medio 2 - Énfasis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ED083AE6-46FA-4A59-8FB0-9F97EB10719F}" styleName="Estilo claro 3 - Acento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72833802-FEF1-4C79-8D5D-14CF1EAF98D9}" styleName="Estilo claro 2 - Acent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793D81CF-94F2-401A-BA57-92F5A7B2D0C5}" styleName="Estilo medio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5" autoAdjust="0"/>
    <p:restoredTop sz="94675"/>
  </p:normalViewPr>
  <p:slideViewPr>
    <p:cSldViewPr snapToGrid="0">
      <p:cViewPr varScale="1">
        <p:scale>
          <a:sx n="115" d="100"/>
          <a:sy n="115" d="100"/>
        </p:scale>
        <p:origin x="25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2964" y="13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438351EB-43EC-400C-8D47-B9B4E4CF9C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D003774F-8F53-4DDA-BB10-22A23B0834C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3D2ADB8-00AA-4008-A6F9-BCAAF1DE2B2A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55E16D96-AFC9-4B10-AABB-D76F2F3E928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D35977A8-9A7E-4F3A-B327-30C069902F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73E760-56C8-4C06-A47D-2D1EE57927B7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79356612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8666F-430F-4574-B68F-CCF3FDFBFAC0}" type="datetimeFigureOut">
              <a:rPr lang="es-CL" smtClean="0"/>
              <a:t>19-08-2024</a:t>
            </a:fld>
            <a:endParaRPr lang="es-C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E71785-62E4-461A-B245-697A380444B8}" type="slidenum">
              <a:rPr lang="es-CL" smtClean="0"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3011611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3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854411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E71785-62E4-461A-B245-697A380444B8}" type="slidenum">
              <a:rPr lang="es-CL" smtClean="0"/>
              <a:t>11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4840497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8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4.sv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2.png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ORTAD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ángulo 39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896857"/>
            <a:ext cx="12192001" cy="4961143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tx2"/>
              </a:solidFill>
            </a:endParaRPr>
          </a:p>
        </p:txBody>
      </p:sp>
      <p:sp>
        <p:nvSpPr>
          <p:cNvPr id="29" name="Rectángulo 28">
            <a:extLst>
              <a:ext uri="{FF2B5EF4-FFF2-40B4-BE49-F238E27FC236}">
                <a16:creationId xmlns:a16="http://schemas.microsoft.com/office/drawing/2014/main" id="{1BB8A75A-2B9D-9440-8C37-31422C7C0E9E}"/>
              </a:ext>
            </a:extLst>
          </p:cNvPr>
          <p:cNvSpPr/>
          <p:nvPr userDrawn="1"/>
        </p:nvSpPr>
        <p:spPr>
          <a:xfrm>
            <a:off x="-1" y="1"/>
            <a:ext cx="12192001" cy="550262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u="sng" dirty="0">
              <a:solidFill>
                <a:schemeClr val="tx2"/>
              </a:solidFill>
            </a:endParaRPr>
          </a:p>
        </p:txBody>
      </p:sp>
      <p:sp>
        <p:nvSpPr>
          <p:cNvPr id="30" name="Título 1">
            <a:extLst>
              <a:ext uri="{FF2B5EF4-FFF2-40B4-BE49-F238E27FC236}">
                <a16:creationId xmlns:a16="http://schemas.microsoft.com/office/drawing/2014/main" id="{5EE5ED13-15D3-4F53-8498-F4BA6FD335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67397" y="2347311"/>
            <a:ext cx="7777262" cy="1718922"/>
          </a:xfrm>
        </p:spPr>
        <p:txBody>
          <a:bodyPr lIns="0" anchor="b">
            <a:noAutofit/>
          </a:bodyPr>
          <a:lstStyle>
            <a:lvl1pPr algn="l">
              <a:defRPr sz="6000" b="1" i="0" u="none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s-ES" dirty="0"/>
              <a:t>Título presentación</a:t>
            </a:r>
            <a:endParaRPr lang="es-CL" dirty="0"/>
          </a:p>
        </p:txBody>
      </p:sp>
      <p:sp>
        <p:nvSpPr>
          <p:cNvPr id="31" name="Marcador de texto 2">
            <a:extLst>
              <a:ext uri="{FF2B5EF4-FFF2-40B4-BE49-F238E27FC236}">
                <a16:creationId xmlns:a16="http://schemas.microsoft.com/office/drawing/2014/main" id="{DEF9AB8C-2940-4485-9730-BE32B497044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967397" y="4346191"/>
            <a:ext cx="7777262" cy="483181"/>
          </a:xfrm>
        </p:spPr>
        <p:txBody>
          <a:bodyPr lIns="0">
            <a:normAutofit/>
          </a:bodyPr>
          <a:lstStyle>
            <a:lvl1pPr marL="0" indent="0" algn="l">
              <a:buNone/>
              <a:defRPr sz="2400" b="0" u="none" baseline="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Bajada de título</a:t>
            </a:r>
          </a:p>
        </p:txBody>
      </p:sp>
      <p:sp>
        <p:nvSpPr>
          <p:cNvPr id="32" name="Marcador de texto 2">
            <a:extLst>
              <a:ext uri="{FF2B5EF4-FFF2-40B4-BE49-F238E27FC236}">
                <a16:creationId xmlns:a16="http://schemas.microsoft.com/office/drawing/2014/main" id="{7DE4E7D3-D5C1-6F4B-A690-8E90E6A0738E}"/>
              </a:ext>
            </a:extLst>
          </p:cNvPr>
          <p:cNvSpPr>
            <a:spLocks noGrp="1"/>
          </p:cNvSpPr>
          <p:nvPr>
            <p:ph type="body" idx="10" hasCustomPrompt="1"/>
          </p:nvPr>
        </p:nvSpPr>
        <p:spPr>
          <a:xfrm>
            <a:off x="6788494" y="6080306"/>
            <a:ext cx="4896697" cy="285640"/>
          </a:xfrm>
        </p:spPr>
        <p:txBody>
          <a:bodyPr lIns="0" rIns="0">
            <a:noAutofit/>
          </a:bodyPr>
          <a:lstStyle>
            <a:lvl1pPr marL="0" indent="0" algn="r">
              <a:buNone/>
              <a:defRPr sz="16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Mes y año</a:t>
            </a:r>
          </a:p>
        </p:txBody>
      </p:sp>
      <p:sp>
        <p:nvSpPr>
          <p:cNvPr id="33" name="Triángulo 4">
            <a:extLst>
              <a:ext uri="{FF2B5EF4-FFF2-40B4-BE49-F238E27FC236}">
                <a16:creationId xmlns:a16="http://schemas.microsoft.com/office/drawing/2014/main" id="{62F9BE83-0940-E247-94C9-45B1A2277F41}"/>
              </a:ext>
            </a:extLst>
          </p:cNvPr>
          <p:cNvSpPr/>
          <p:nvPr userDrawn="1"/>
        </p:nvSpPr>
        <p:spPr>
          <a:xfrm rot="16200000" flipH="1" flipV="1">
            <a:off x="2748181" y="5403135"/>
            <a:ext cx="1429764" cy="1479968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3" name="Gráfico 2">
            <a:extLst>
              <a:ext uri="{FF2B5EF4-FFF2-40B4-BE49-F238E27FC236}">
                <a16:creationId xmlns:a16="http://schemas.microsoft.com/office/drawing/2014/main" id="{F8C21114-1347-2E40-9B7A-BDF8E474B9D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-11575" y="0"/>
            <a:ext cx="2734654" cy="6858000"/>
          </a:xfrm>
          <a:prstGeom prst="rect">
            <a:avLst/>
          </a:prstGeom>
        </p:spPr>
      </p:pic>
      <p:pic>
        <p:nvPicPr>
          <p:cNvPr id="39" name="Gráfico 7">
            <a:extLst>
              <a:ext uri="{FF2B5EF4-FFF2-40B4-BE49-F238E27FC236}">
                <a16:creationId xmlns:a16="http://schemas.microsoft.com/office/drawing/2014/main" id="{917F818E-2443-074B-8BBB-7BD103FBDA2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258973" y="5769432"/>
            <a:ext cx="846565" cy="821757"/>
          </a:xfrm>
          <a:prstGeom prst="rect">
            <a:avLst/>
          </a:prstGeom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14DFF54-851F-714B-94DE-90DC5ED9A991}"/>
              </a:ext>
            </a:extLst>
          </p:cNvPr>
          <p:cNvSpPr/>
          <p:nvPr userDrawn="1"/>
        </p:nvSpPr>
        <p:spPr>
          <a:xfrm>
            <a:off x="1210235" y="6248400"/>
            <a:ext cx="268941" cy="609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89903302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CIÓN GENER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 userDrawn="1"/>
        </p:nvSpPr>
        <p:spPr>
          <a:xfrm>
            <a:off x="1" y="0"/>
            <a:ext cx="12191999" cy="185609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4180EC64-0020-E942-ABC1-9BA18003BC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2928650"/>
            <a:ext cx="11108267" cy="2669263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páginahdjfhdsjfhdfjmvnmnvmsvfhsdfhdsjfhjdbfjdsfdshfjdshjkfhsdjfndsjbvdjvhdjsxkghjkshgnjkdfhgjkdfhgkfdhgjkdfhgjkdzfhgjkdfhgjkdhfsgjkdhfgjhdfghdfjgkhdfjkghjghsdjkghakhgjkdfhgksdhgksdjhgkaldhsgjkasgjkdshgkjfdhgjfdhgjdfshgfkjdajsdsdfjdsfjdsfjsrafgsfajgjafsgjshdjfhdsjfhdfjmvnmnvmsvfhsdfhdsjfhjdbfjdsfdshfjdshjkfhsdjfndsjbvdjvhdjsxkghjkshgnjkdfhgjk</a:t>
            </a:r>
          </a:p>
        </p:txBody>
      </p:sp>
      <p:sp>
        <p:nvSpPr>
          <p:cNvPr id="19" name="Título 1">
            <a:extLst>
              <a:ext uri="{FF2B5EF4-FFF2-40B4-BE49-F238E27FC236}">
                <a16:creationId xmlns:a16="http://schemas.microsoft.com/office/drawing/2014/main" id="{F7ECF646-821E-8D47-90FC-883E1C3C4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02124" y="525103"/>
            <a:ext cx="8316031" cy="846497"/>
          </a:xfrm>
        </p:spPr>
        <p:txBody>
          <a:bodyPr lIns="0" rIns="0"/>
          <a:lstStyle>
            <a:lvl1pPr algn="l">
              <a:defRPr sz="40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Introducción general</a:t>
            </a:r>
            <a:endParaRPr lang="es-CL" dirty="0"/>
          </a:p>
        </p:txBody>
      </p:sp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" y="0"/>
            <a:ext cx="1855228" cy="1856096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F4E53D3-8C4B-764B-BE93-F714A45A1AC3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543156" y="6259264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830594"/>
      </p:ext>
    </p:extLst>
  </p:cSld>
  <p:clrMapOvr>
    <a:masterClrMapping/>
  </p:clrMapOvr>
  <p:transition spd="slow">
    <p:cove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IDOS (INDICE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ángulo 18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1" y="0"/>
            <a:ext cx="4405528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>
              <a:solidFill>
                <a:schemeClr val="bg2"/>
              </a:solidFill>
            </a:endParaRPr>
          </a:p>
        </p:txBody>
      </p:sp>
      <p:sp>
        <p:nvSpPr>
          <p:cNvPr id="7" name="Marcador de texto 6">
            <a:extLst>
              <a:ext uri="{FF2B5EF4-FFF2-40B4-BE49-F238E27FC236}">
                <a16:creationId xmlns:a16="http://schemas.microsoft.com/office/drawing/2014/main" id="{266D3748-50DD-4A84-9F65-596714C2FAD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93543" y="1385226"/>
            <a:ext cx="5692058" cy="482251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del capítulo</a:t>
            </a:r>
            <a:endParaRPr lang="es-CL" dirty="0"/>
          </a:p>
        </p:txBody>
      </p:sp>
      <p:sp>
        <p:nvSpPr>
          <p:cNvPr id="11" name="Marcador de texto 6">
            <a:extLst>
              <a:ext uri="{FF2B5EF4-FFF2-40B4-BE49-F238E27FC236}">
                <a16:creationId xmlns:a16="http://schemas.microsoft.com/office/drawing/2014/main" id="{7D78D2D8-C7E2-4325-9899-E5196E2E18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093542" y="4510880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5" name="Marcador de texto 6">
            <a:extLst>
              <a:ext uri="{FF2B5EF4-FFF2-40B4-BE49-F238E27FC236}">
                <a16:creationId xmlns:a16="http://schemas.microsoft.com/office/drawing/2014/main" id="{9DAE64B2-3A4A-4EE1-BD2E-70DE35569DB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093542" y="2152479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7" name="Marcador de texto 6">
            <a:extLst>
              <a:ext uri="{FF2B5EF4-FFF2-40B4-BE49-F238E27FC236}">
                <a16:creationId xmlns:a16="http://schemas.microsoft.com/office/drawing/2014/main" id="{0F8A4489-CB53-4D9E-BFDD-9F3BEECF1B5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3542" y="5312664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1" name="Marcador de texto 6">
            <a:extLst>
              <a:ext uri="{FF2B5EF4-FFF2-40B4-BE49-F238E27FC236}">
                <a16:creationId xmlns:a16="http://schemas.microsoft.com/office/drawing/2014/main" id="{693EA85D-1FFD-4C09-BBCA-285CD9734A80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3542" y="2939892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DE4A06C0-2958-42AB-983D-DA25907262D1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3542" y="3735436"/>
            <a:ext cx="5692057" cy="482400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6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/>
              <a:t>Nombre del capítulo</a:t>
            </a:r>
            <a:endParaRPr lang="es-CL"/>
          </a:p>
        </p:txBody>
      </p:sp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375EAC8E-8401-3845-8F3A-AC73E05012AE}"/>
              </a:ext>
            </a:extLst>
          </p:cNvPr>
          <p:cNvSpPr>
            <a:spLocks noGrp="1"/>
          </p:cNvSpPr>
          <p:nvPr userDrawn="1">
            <p:ph type="body" sz="quarter" idx="40" hasCustomPrompt="1"/>
          </p:nvPr>
        </p:nvSpPr>
        <p:spPr>
          <a:xfrm>
            <a:off x="5040039" y="1385077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01.</a:t>
            </a:r>
            <a:endParaRPr lang="es-CL" dirty="0"/>
          </a:p>
        </p:txBody>
      </p:sp>
      <p:sp>
        <p:nvSpPr>
          <p:cNvPr id="13" name="Marcador de texto 12">
            <a:extLst>
              <a:ext uri="{FF2B5EF4-FFF2-40B4-BE49-F238E27FC236}">
                <a16:creationId xmlns:a16="http://schemas.microsoft.com/office/drawing/2014/main" id="{9E488484-B611-FD4B-9755-F561E8E6EEF7}"/>
              </a:ext>
            </a:extLst>
          </p:cNvPr>
          <p:cNvSpPr>
            <a:spLocks noGrp="1"/>
          </p:cNvSpPr>
          <p:nvPr userDrawn="1">
            <p:ph type="body" sz="quarter" idx="41" hasCustomPrompt="1"/>
          </p:nvPr>
        </p:nvSpPr>
        <p:spPr>
          <a:xfrm>
            <a:off x="5040039" y="2152479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02.</a:t>
            </a:r>
            <a:endParaRPr lang="es-CL"/>
          </a:p>
        </p:txBody>
      </p:sp>
      <p:sp>
        <p:nvSpPr>
          <p:cNvPr id="37" name="Marcador de texto 36">
            <a:extLst>
              <a:ext uri="{FF2B5EF4-FFF2-40B4-BE49-F238E27FC236}">
                <a16:creationId xmlns:a16="http://schemas.microsoft.com/office/drawing/2014/main" id="{0DB0D21C-114B-BE45-8F7B-29D8E7D144D0}"/>
              </a:ext>
            </a:extLst>
          </p:cNvPr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5040039" y="2939892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03.</a:t>
            </a:r>
            <a:endParaRPr lang="es-CL"/>
          </a:p>
        </p:txBody>
      </p:sp>
      <p:sp>
        <p:nvSpPr>
          <p:cNvPr id="39" name="Marcador de texto 38">
            <a:extLst>
              <a:ext uri="{FF2B5EF4-FFF2-40B4-BE49-F238E27FC236}">
                <a16:creationId xmlns:a16="http://schemas.microsoft.com/office/drawing/2014/main" id="{E21FBF6D-E4A9-234F-9941-C65EE1B5EE28}"/>
              </a:ext>
            </a:extLst>
          </p:cNvPr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5040039" y="3735436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04.</a:t>
            </a:r>
            <a:endParaRPr lang="es-CL" dirty="0"/>
          </a:p>
        </p:txBody>
      </p:sp>
      <p:sp>
        <p:nvSpPr>
          <p:cNvPr id="41" name="Marcador de texto 40">
            <a:extLst>
              <a:ext uri="{FF2B5EF4-FFF2-40B4-BE49-F238E27FC236}">
                <a16:creationId xmlns:a16="http://schemas.microsoft.com/office/drawing/2014/main" id="{F1F8302E-FB56-D74C-AD08-B9FAA6C6EC71}"/>
              </a:ext>
            </a:extLst>
          </p:cNvPr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5040039" y="4510880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/>
              <a:t>05.</a:t>
            </a:r>
            <a:endParaRPr lang="es-CL"/>
          </a:p>
        </p:txBody>
      </p:sp>
      <p:sp>
        <p:nvSpPr>
          <p:cNvPr id="43" name="Marcador de texto 42">
            <a:extLst>
              <a:ext uri="{FF2B5EF4-FFF2-40B4-BE49-F238E27FC236}">
                <a16:creationId xmlns:a16="http://schemas.microsoft.com/office/drawing/2014/main" id="{E3995E5B-126B-C343-B555-95526E55E488}"/>
              </a:ext>
            </a:extLst>
          </p:cNvPr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040039" y="5312664"/>
            <a:ext cx="1053503" cy="482400"/>
          </a:xfrm>
        </p:spPr>
        <p:txBody>
          <a:bodyPr lIns="0" anchor="ctr" anchorCtr="0">
            <a:noAutofit/>
          </a:bodyPr>
          <a:lstStyle>
            <a:lvl1pPr marL="0" indent="0">
              <a:buNone/>
              <a:defRPr sz="3400">
                <a:solidFill>
                  <a:schemeClr val="bg2"/>
                </a:solidFill>
              </a:defRPr>
            </a:lvl1pPr>
          </a:lstStyle>
          <a:p>
            <a:pPr lvl="0"/>
            <a:r>
              <a:rPr lang="es-MX" dirty="0"/>
              <a:t>06.</a:t>
            </a:r>
            <a:endParaRPr lang="es-CL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F76ACCD4-E98B-431B-AB58-AA4C1C0D28BC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526942" y="2356360"/>
            <a:ext cx="3885359" cy="824732"/>
          </a:xfrm>
        </p:spPr>
        <p:txBody>
          <a:bodyPr lIns="0" anchor="ctr" anchorCtr="0"/>
          <a:lstStyle>
            <a:lvl1pPr algn="l">
              <a:defRPr sz="4000" b="1" baseline="0">
                <a:solidFill>
                  <a:schemeClr val="bg1"/>
                </a:solidFill>
              </a:defRPr>
            </a:lvl1pPr>
          </a:lstStyle>
          <a:p>
            <a:r>
              <a:rPr lang="es-ES" dirty="0"/>
              <a:t>Contenidos</a:t>
            </a:r>
            <a:endParaRPr lang="es-CL" dirty="0"/>
          </a:p>
        </p:txBody>
      </p:sp>
      <p:pic>
        <p:nvPicPr>
          <p:cNvPr id="20" name="Gráfico 19">
            <a:extLst>
              <a:ext uri="{FF2B5EF4-FFF2-40B4-BE49-F238E27FC236}">
                <a16:creationId xmlns:a16="http://schemas.microsoft.com/office/drawing/2014/main" id="{EBA418DF-9CE4-B846-BE19-F056C63357E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0" y="3921117"/>
            <a:ext cx="4412301" cy="2944083"/>
          </a:xfrm>
          <a:prstGeom prst="rect">
            <a:avLst/>
          </a:prstGeom>
        </p:spPr>
      </p:pic>
      <p:pic>
        <p:nvPicPr>
          <p:cNvPr id="24" name="Imagen 23">
            <a:extLst>
              <a:ext uri="{FF2B5EF4-FFF2-40B4-BE49-F238E27FC236}">
                <a16:creationId xmlns:a16="http://schemas.microsoft.com/office/drawing/2014/main" id="{5734CEEE-8653-E04B-9CDB-FEACBB6E6053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18555" y="6316928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46494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CIÓN CAPITULO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CBEEF77D-FE13-B34D-B2DD-68FFA546FC3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>
              <a:solidFill>
                <a:schemeClr val="bg2"/>
              </a:solidFill>
            </a:endParaRPr>
          </a:p>
        </p:txBody>
      </p:sp>
      <p:sp>
        <p:nvSpPr>
          <p:cNvPr id="52" name="Marcador de texto 51">
            <a:extLst>
              <a:ext uri="{FF2B5EF4-FFF2-40B4-BE49-F238E27FC236}">
                <a16:creationId xmlns:a16="http://schemas.microsoft.com/office/drawing/2014/main" id="{C378963B-B5E6-014F-9B1B-CB38734633A4}"/>
              </a:ext>
            </a:extLst>
          </p:cNvPr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5036949" y="2702676"/>
            <a:ext cx="6568898" cy="1501201"/>
          </a:xfrm>
        </p:spPr>
        <p:txBody>
          <a:bodyPr lIns="0" anchor="ctr" anchorCtr="0">
            <a:normAutofit/>
          </a:bodyPr>
          <a:lstStyle>
            <a:lvl1pPr marL="0" indent="0">
              <a:lnSpc>
                <a:spcPct val="100000"/>
              </a:lnSpc>
              <a:buNone/>
              <a:defRPr sz="44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del capítulo</a:t>
            </a:r>
            <a:endParaRPr lang="es-CL" dirty="0"/>
          </a:p>
        </p:txBody>
      </p:sp>
      <p:sp>
        <p:nvSpPr>
          <p:cNvPr id="3" name="Rectángulo 2"/>
          <p:cNvSpPr/>
          <p:nvPr userDrawn="1"/>
        </p:nvSpPr>
        <p:spPr>
          <a:xfrm>
            <a:off x="-5968" y="2262887"/>
            <a:ext cx="4603106" cy="2326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53" name="Título 52">
            <a:extLst>
              <a:ext uri="{FF2B5EF4-FFF2-40B4-BE49-F238E27FC236}">
                <a16:creationId xmlns:a16="http://schemas.microsoft.com/office/drawing/2014/main" id="{1CAEE97E-D32B-2244-B664-F02D5E1A6B97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-48985" y="2702677"/>
            <a:ext cx="4319902" cy="1501200"/>
          </a:xfrm>
        </p:spPr>
        <p:txBody>
          <a:bodyPr lIns="90000" rIns="90000"/>
          <a:lstStyle>
            <a:lvl1pPr algn="r">
              <a:defRPr sz="7900">
                <a:solidFill>
                  <a:schemeClr val="tx2"/>
                </a:solidFill>
              </a:defRPr>
            </a:lvl1pPr>
          </a:lstStyle>
          <a:p>
            <a:r>
              <a:rPr lang="es-MX" dirty="0"/>
              <a:t>00.</a:t>
            </a:r>
            <a:endParaRPr lang="es-CL" dirty="0"/>
          </a:p>
        </p:txBody>
      </p:sp>
      <p:pic>
        <p:nvPicPr>
          <p:cNvPr id="7" name="Gráfico 6">
            <a:extLst>
              <a:ext uri="{FF2B5EF4-FFF2-40B4-BE49-F238E27FC236}">
                <a16:creationId xmlns:a16="http://schemas.microsoft.com/office/drawing/2014/main" id="{1AE6D03C-48CA-2040-A9A3-EE7F8E9B43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b="50540"/>
          <a:stretch/>
        </p:blipFill>
        <p:spPr>
          <a:xfrm>
            <a:off x="0" y="0"/>
            <a:ext cx="4603106" cy="2282675"/>
          </a:xfrm>
          <a:prstGeom prst="rect">
            <a:avLst/>
          </a:prstGeom>
        </p:spPr>
      </p:pic>
      <p:pic>
        <p:nvPicPr>
          <p:cNvPr id="13" name="Gráfico 12">
            <a:extLst>
              <a:ext uri="{FF2B5EF4-FFF2-40B4-BE49-F238E27FC236}">
                <a16:creationId xmlns:a16="http://schemas.microsoft.com/office/drawing/2014/main" id="{59284CB5-07F8-9B46-A929-38F361635F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 t="50465" r="130"/>
          <a:stretch/>
        </p:blipFill>
        <p:spPr>
          <a:xfrm>
            <a:off x="0" y="4571926"/>
            <a:ext cx="4597138" cy="22860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701843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A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429454" y="1148981"/>
            <a:ext cx="4394168" cy="115125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29454" y="2729455"/>
            <a:ext cx="6210678" cy="304687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shdjfhdsjfhdfjmvnmnvmsvfhsdfhdsjfhjdbfjdsfdshfjdshjkfhsdjfndsjbvdjvhdjsxkghjkshgnjkdfhgjkdfhgkfdhgjkdfhgjkdzfhgjkdfhgjkdhfsgjkdhfgjhdfghdfjgkhdfjkghjghsdjkghakhgjkdfhgksdhgksdjhgkaldhsgjkasgjkdshgkjfdhgjfdhgjdfshgfkjdajsdsdfjdsfjdsfjsrafgsfaj,gjafsgj</a:t>
            </a:r>
            <a:endParaRPr lang="es-CL"/>
          </a:p>
        </p:txBody>
      </p:sp>
      <p:sp>
        <p:nvSpPr>
          <p:cNvPr id="27" name="Marcador de SmartArt 26">
            <a:extLst>
              <a:ext uri="{FF2B5EF4-FFF2-40B4-BE49-F238E27FC236}">
                <a16:creationId xmlns:a16="http://schemas.microsoft.com/office/drawing/2014/main" id="{A5F9AAB5-0136-2643-8FD6-652C62F1A155}"/>
              </a:ext>
            </a:extLst>
          </p:cNvPr>
          <p:cNvSpPr>
            <a:spLocks noGrp="1"/>
          </p:cNvSpPr>
          <p:nvPr>
            <p:ph type="dgm" sz="quarter" idx="42"/>
          </p:nvPr>
        </p:nvSpPr>
        <p:spPr>
          <a:xfrm>
            <a:off x="751724" y="1294793"/>
            <a:ext cx="4232248" cy="4493632"/>
          </a:xfrm>
        </p:spPr>
        <p:txBody>
          <a:bodyPr>
            <a:normAutofit/>
          </a:bodyPr>
          <a:lstStyle>
            <a:lvl1pPr>
              <a:defRPr sz="1000" b="0"/>
            </a:lvl1pPr>
          </a:lstStyle>
          <a:p>
            <a:endParaRPr lang="es-CL"/>
          </a:p>
        </p:txBody>
      </p:sp>
      <p:grpSp>
        <p:nvGrpSpPr>
          <p:cNvPr id="3" name="Grupo 2">
            <a:extLst>
              <a:ext uri="{FF2B5EF4-FFF2-40B4-BE49-F238E27FC236}">
                <a16:creationId xmlns:a16="http://schemas.microsoft.com/office/drawing/2014/main" id="{01427CCB-A00F-6B42-981B-ABA53E3931B6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9" name="Rectángulo 8">
              <a:extLst>
                <a:ext uri="{FF2B5EF4-FFF2-40B4-BE49-F238E27FC236}">
                  <a16:creationId xmlns:a16="http://schemas.microsoft.com/office/drawing/2014/main" id="{907A6B9B-48DA-464E-9845-325344CDF619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1" name="Gráfico 10">
              <a:extLst>
                <a:ext uri="{FF2B5EF4-FFF2-40B4-BE49-F238E27FC236}">
                  <a16:creationId xmlns:a16="http://schemas.microsoft.com/office/drawing/2014/main" id="{94EC81A6-E8C2-D24A-9CA9-C070DD444EF1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2" name="Gráfico 11">
              <a:extLst>
                <a:ext uri="{FF2B5EF4-FFF2-40B4-BE49-F238E27FC236}">
                  <a16:creationId xmlns:a16="http://schemas.microsoft.com/office/drawing/2014/main" id="{1DAC480D-04D8-B14F-B037-72AA47F3F97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DD721523-573C-364D-9781-6DCD017CF46B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4DBF8D3D-75E5-604E-B709-C69E9813A2C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0" name="Marcador de texto 9">
            <a:extLst>
              <a:ext uri="{FF2B5EF4-FFF2-40B4-BE49-F238E27FC236}">
                <a16:creationId xmlns:a16="http://schemas.microsoft.com/office/drawing/2014/main" id="{2331725F-E0C3-634F-8922-517AE126A16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4" name="Imagen 23">
            <a:extLst>
              <a:ext uri="{FF2B5EF4-FFF2-40B4-BE49-F238E27FC236}">
                <a16:creationId xmlns:a16="http://schemas.microsoft.com/office/drawing/2014/main" id="{5544ED63-E331-C644-9F8F-8E9A48E11408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23086" y="6263212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17352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Marcador de texto 51">
            <a:extLst>
              <a:ext uri="{FF2B5EF4-FFF2-40B4-BE49-F238E27FC236}">
                <a16:creationId xmlns:a16="http://schemas.microsoft.com/office/drawing/2014/main" id="{F64D07E4-9251-5142-9627-EFE699259F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93289" y="1283332"/>
            <a:ext cx="10888408" cy="800649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/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3" name="Marcador de texto 6">
            <a:extLst>
              <a:ext uri="{FF2B5EF4-FFF2-40B4-BE49-F238E27FC236}">
                <a16:creationId xmlns:a16="http://schemas.microsoft.com/office/drawing/2014/main" id="{2103AC25-BB69-324A-9797-04237C049C80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751724" y="2519374"/>
            <a:ext cx="10888408" cy="172301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Texto de esta página shdjfhdsjfhdfjmvnmnvmsvfhsdfhdsjfhjdbfjdsfdshfjdshjkfhsdjfndsjbvdjvhdjsxkghjkshgnjkdfhgjkdfhgkfdhgjkdfhgjkdzfhgjkdfhgjkdhfsgjkdhfgjhdfghdfjgkhdfjkghjghsdjkghakhgjkdfhgksdhgksdjh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sp>
        <p:nvSpPr>
          <p:cNvPr id="13" name="Marcador de texto 6">
            <a:extLst>
              <a:ext uri="{FF2B5EF4-FFF2-40B4-BE49-F238E27FC236}">
                <a16:creationId xmlns:a16="http://schemas.microsoft.com/office/drawing/2014/main" id="{20F46EBE-15F1-F74C-B6DA-29942F588C0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741092" y="4585298"/>
            <a:ext cx="10888408" cy="989370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/>
              <a:t>gkaldhsgjkasgjkdshgkjfdhgjfdhgjdfshgfkjfhgjkdhgdhgjkhgjhwrnejvbghrjvbrejbvrjgbjrwvnjnvrvrfbrvjrbjrbcjhrbchbhjrvgrfiujkshfjahfoieghwkjnvkjrvnjkrebvjnvkqlnvrklvnrjvblrvnkjrenvrnvervnrenvkrnvrnvrvnerjvnerlvjrvnerjvnrubgijgerghrengjreknvjerbnvjerbnrjknckjrewnvjhregrwjknvrejgbrkggr</a:t>
            </a:r>
            <a:endParaRPr lang="es-CL"/>
          </a:p>
        </p:txBody>
      </p:sp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506986" y="626996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149161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ÁGINA B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upo 10">
            <a:extLst>
              <a:ext uri="{FF2B5EF4-FFF2-40B4-BE49-F238E27FC236}">
                <a16:creationId xmlns:a16="http://schemas.microsoft.com/office/drawing/2014/main" id="{652CB02B-821E-7943-8905-F307CDF2C99C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2" name="Rectángulo 11">
              <a:extLst>
                <a:ext uri="{FF2B5EF4-FFF2-40B4-BE49-F238E27FC236}">
                  <a16:creationId xmlns:a16="http://schemas.microsoft.com/office/drawing/2014/main" id="{6973E58F-CAB0-0846-A697-9235689BF0F0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4" name="Gráfico 13">
              <a:extLst>
                <a:ext uri="{FF2B5EF4-FFF2-40B4-BE49-F238E27FC236}">
                  <a16:creationId xmlns:a16="http://schemas.microsoft.com/office/drawing/2014/main" id="{C41A4156-46EB-9F48-809B-F2C0553F2233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8166B611-341B-7A40-8CF8-806996CDE98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16" name="Rectángulo 15">
              <a:extLst>
                <a:ext uri="{FF2B5EF4-FFF2-40B4-BE49-F238E27FC236}">
                  <a16:creationId xmlns:a16="http://schemas.microsoft.com/office/drawing/2014/main" id="{4FB2176A-42A7-A347-9B9B-4D8654523D2F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19" name="Marcador de texto 6">
            <a:extLst>
              <a:ext uri="{FF2B5EF4-FFF2-40B4-BE49-F238E27FC236}">
                <a16:creationId xmlns:a16="http://schemas.microsoft.com/office/drawing/2014/main" id="{A41571EF-F3B7-A348-8E50-5AF25D8C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sp>
        <p:nvSpPr>
          <p:cNvPr id="26" name="Marcador de texto 9">
            <a:extLst>
              <a:ext uri="{FF2B5EF4-FFF2-40B4-BE49-F238E27FC236}">
                <a16:creationId xmlns:a16="http://schemas.microsoft.com/office/drawing/2014/main" id="{907A9929-5D9A-0C49-A7E1-6CEBCB617BA4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pic>
        <p:nvPicPr>
          <p:cNvPr id="28" name="Imagen 27">
            <a:extLst>
              <a:ext uri="{FF2B5EF4-FFF2-40B4-BE49-F238E27FC236}">
                <a16:creationId xmlns:a16="http://schemas.microsoft.com/office/drawing/2014/main" id="{8E938CED-0BBD-2641-8244-BD8C4097BF8C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75740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9525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C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69703411-F6D8-554B-B1BE-46BFF8414D30}"/>
              </a:ext>
            </a:extLst>
          </p:cNvPr>
          <p:cNvSpPr/>
          <p:nvPr userDrawn="1"/>
        </p:nvSpPr>
        <p:spPr>
          <a:xfrm>
            <a:off x="0" y="0"/>
            <a:ext cx="6031523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5" name="Marcador de texto 51">
            <a:extLst>
              <a:ext uri="{FF2B5EF4-FFF2-40B4-BE49-F238E27FC236}">
                <a16:creationId xmlns:a16="http://schemas.microsoft.com/office/drawing/2014/main" id="{F640F261-C267-D744-87C4-4661F47A59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723" y="1583573"/>
            <a:ext cx="4200288" cy="1845427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8" name="Marcador de texto 6">
            <a:extLst>
              <a:ext uri="{FF2B5EF4-FFF2-40B4-BE49-F238E27FC236}">
                <a16:creationId xmlns:a16="http://schemas.microsoft.com/office/drawing/2014/main" id="{623D112E-F888-9F46-A52A-02CC4161F076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751723" y="3839902"/>
            <a:ext cx="4802915" cy="1845427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304E816D-D997-7040-AB4C-B8DFAA38916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664568" y="1552402"/>
            <a:ext cx="5137965" cy="413292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shdjfhdsjfhdfjmvnmnvmsvfhsdfhdsjfhjdbfjdsfdshfjdshjkfhsdjfndsjbvdjvhdjsxkghjkshgnjkdfhgjkdfhgkfdhgjkdfhgjkdzfhgjkdfhgjkdhfsgjkdhfgjhdfghdfjgkhdfjkghjghsdjkghakhgjkdfhgksdhgksdjhgkaldhsgjkasgjkdshgkjfdhgjfdhgjdfshgfkj</a:t>
            </a:r>
          </a:p>
          <a:p>
            <a:pPr lvl="0"/>
            <a:r>
              <a:rPr lang="es-ES" dirty="0"/>
              <a:t>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A1C962F0-9DDE-324B-9E52-EF79D9E149E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14" name="Rectángulo 13">
              <a:extLst>
                <a:ext uri="{FF2B5EF4-FFF2-40B4-BE49-F238E27FC236}">
                  <a16:creationId xmlns:a16="http://schemas.microsoft.com/office/drawing/2014/main" id="{5084ACE8-4E2B-AA46-B873-5FDD507EE72B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15" name="Gráfico 14">
              <a:extLst>
                <a:ext uri="{FF2B5EF4-FFF2-40B4-BE49-F238E27FC236}">
                  <a16:creationId xmlns:a16="http://schemas.microsoft.com/office/drawing/2014/main" id="{BD18FAA8-AEAB-8D4D-A0C9-DD0D46013E89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22" name="Gráfico 21">
              <a:extLst>
                <a:ext uri="{FF2B5EF4-FFF2-40B4-BE49-F238E27FC236}">
                  <a16:creationId xmlns:a16="http://schemas.microsoft.com/office/drawing/2014/main" id="{C0FFB74F-5D03-2E4F-98C5-823129ADF42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23" name="Rectángulo 22">
              <a:extLst>
                <a:ext uri="{FF2B5EF4-FFF2-40B4-BE49-F238E27FC236}">
                  <a16:creationId xmlns:a16="http://schemas.microsoft.com/office/drawing/2014/main" id="{FE16AA22-221F-834E-BABA-CF0BB32C0C06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24" name="Marcador de texto 9">
            <a:extLst>
              <a:ext uri="{FF2B5EF4-FFF2-40B4-BE49-F238E27FC236}">
                <a16:creationId xmlns:a16="http://schemas.microsoft.com/office/drawing/2014/main" id="{529904A9-F176-0448-A640-5CBF6D027F39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sp>
        <p:nvSpPr>
          <p:cNvPr id="26" name="Marcador de texto 6">
            <a:extLst>
              <a:ext uri="{FF2B5EF4-FFF2-40B4-BE49-F238E27FC236}">
                <a16:creationId xmlns:a16="http://schemas.microsoft.com/office/drawing/2014/main" id="{0ACE18AB-0700-F543-B8BF-28AA2A8C22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pic>
        <p:nvPicPr>
          <p:cNvPr id="33" name="Imagen 32">
            <a:extLst>
              <a:ext uri="{FF2B5EF4-FFF2-40B4-BE49-F238E27FC236}">
                <a16:creationId xmlns:a16="http://schemas.microsoft.com/office/drawing/2014/main" id="{6D6078EC-57DD-C24D-805C-20EBB641E08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465421" y="6251025"/>
            <a:ext cx="349422" cy="333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80034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ÁGINA D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>
            <a:extLst>
              <a:ext uri="{FF2B5EF4-FFF2-40B4-BE49-F238E27FC236}">
                <a16:creationId xmlns:a16="http://schemas.microsoft.com/office/drawing/2014/main" id="{2FD72E79-F4C4-184F-BE98-DB846CD21AE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7" name="Marcador de texto 6">
            <a:extLst>
              <a:ext uri="{FF2B5EF4-FFF2-40B4-BE49-F238E27FC236}">
                <a16:creationId xmlns:a16="http://schemas.microsoft.com/office/drawing/2014/main" id="{2A9CEA81-9BDF-154A-9C52-8DE2F59F48BE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76769" y="4524580"/>
            <a:ext cx="11158591" cy="1285745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sp>
        <p:nvSpPr>
          <p:cNvPr id="28" name="Marcador de texto 51">
            <a:extLst>
              <a:ext uri="{FF2B5EF4-FFF2-40B4-BE49-F238E27FC236}">
                <a16:creationId xmlns:a16="http://schemas.microsoft.com/office/drawing/2014/main" id="{BB7A5C48-E7DF-9041-9A3B-E6A434BEC7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925" y="2127310"/>
            <a:ext cx="4021410" cy="1683002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s-MX" dirty="0"/>
              <a:t>Título de esta página</a:t>
            </a:r>
            <a:endParaRPr lang="es-CL" dirty="0"/>
          </a:p>
        </p:txBody>
      </p:sp>
      <p:sp>
        <p:nvSpPr>
          <p:cNvPr id="29" name="Marcador de texto 6">
            <a:extLst>
              <a:ext uri="{FF2B5EF4-FFF2-40B4-BE49-F238E27FC236}">
                <a16:creationId xmlns:a16="http://schemas.microsoft.com/office/drawing/2014/main" id="{0BE4FAAE-840C-B149-81E3-E133BA697F4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5462560" y="2127310"/>
            <a:ext cx="6306107" cy="1876598"/>
          </a:xfrm>
        </p:spPr>
        <p:txBody>
          <a:bodyPr lIns="0" rIns="0">
            <a:normAutofit/>
          </a:bodyPr>
          <a:lstStyle>
            <a:lvl1pPr marL="0" indent="0">
              <a:lnSpc>
                <a:spcPct val="100000"/>
              </a:lnSpc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lvl="0"/>
            <a:r>
              <a:rPr lang="es-ES" dirty="0"/>
              <a:t>Texto de esta página shdjfhdsjfhdfjmvnmnvmsvfhsdfhdsjfhjdbfjdsfdshfjdshjkfhsdjfndsjbvdjvhdjsxkghjkshgnjkdfhgjkdfhgkfdhgjkdfhgjkdzfhgjkdfhgjkdhfsgjkdhfgjhdfghdfjgkhdfjkghjghsdjkghakhgjkdfhgksdhgksdjhgkaldhsgjkasgjkdshgkjfdhgjfdhgjdfshgfkj</a:t>
            </a:r>
            <a:endParaRPr lang="es-CL" dirty="0"/>
          </a:p>
        </p:txBody>
      </p:sp>
      <p:grpSp>
        <p:nvGrpSpPr>
          <p:cNvPr id="23" name="Grupo 22">
            <a:extLst>
              <a:ext uri="{FF2B5EF4-FFF2-40B4-BE49-F238E27FC236}">
                <a16:creationId xmlns:a16="http://schemas.microsoft.com/office/drawing/2014/main" id="{E248BA9F-FAD1-834E-94B9-48E3DF1F7EDA}"/>
              </a:ext>
            </a:extLst>
          </p:cNvPr>
          <p:cNvGrpSpPr/>
          <p:nvPr userDrawn="1"/>
        </p:nvGrpSpPr>
        <p:grpSpPr>
          <a:xfrm>
            <a:off x="0" y="0"/>
            <a:ext cx="668643" cy="1026554"/>
            <a:chOff x="0" y="0"/>
            <a:chExt cx="668643" cy="1026554"/>
          </a:xfrm>
        </p:grpSpPr>
        <p:sp>
          <p:nvSpPr>
            <p:cNvPr id="24" name="Rectángulo 23">
              <a:extLst>
                <a:ext uri="{FF2B5EF4-FFF2-40B4-BE49-F238E27FC236}">
                  <a16:creationId xmlns:a16="http://schemas.microsoft.com/office/drawing/2014/main" id="{68822E21-E574-E34B-91DE-D2D125D3F388}"/>
                </a:ext>
              </a:extLst>
            </p:cNvPr>
            <p:cNvSpPr/>
            <p:nvPr userDrawn="1"/>
          </p:nvSpPr>
          <p:spPr>
            <a:xfrm>
              <a:off x="1" y="0"/>
              <a:ext cx="581609" cy="57161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  <p:pic>
          <p:nvPicPr>
            <p:cNvPr id="25" name="Gráfico 24">
              <a:extLst>
                <a:ext uri="{FF2B5EF4-FFF2-40B4-BE49-F238E27FC236}">
                  <a16:creationId xmlns:a16="http://schemas.microsoft.com/office/drawing/2014/main" id="{BD94292C-0F6B-0A45-A6DE-E71E87774F4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b="50540"/>
            <a:stretch/>
          </p:blipFill>
          <p:spPr>
            <a:xfrm>
              <a:off x="0" y="420575"/>
              <a:ext cx="582364" cy="288794"/>
            </a:xfrm>
            <a:prstGeom prst="rect">
              <a:avLst/>
            </a:prstGeom>
          </p:spPr>
        </p:pic>
        <p:pic>
          <p:nvPicPr>
            <p:cNvPr id="32" name="Gráfico 31">
              <a:extLst>
                <a:ext uri="{FF2B5EF4-FFF2-40B4-BE49-F238E27FC236}">
                  <a16:creationId xmlns:a16="http://schemas.microsoft.com/office/drawing/2014/main" id="{C84E048F-4A4E-574B-8CD9-D92630E2A31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 cstate="hq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3"/>
                </a:ext>
              </a:extLst>
            </a:blip>
            <a:srcRect t="50465" r="130"/>
            <a:stretch/>
          </p:blipFill>
          <p:spPr>
            <a:xfrm>
              <a:off x="284" y="692697"/>
              <a:ext cx="581609" cy="289224"/>
            </a:xfrm>
            <a:prstGeom prst="rect">
              <a:avLst/>
            </a:prstGeom>
          </p:spPr>
        </p:pic>
        <p:sp>
          <p:nvSpPr>
            <p:cNvPr id="33" name="Rectángulo 32">
              <a:extLst>
                <a:ext uri="{FF2B5EF4-FFF2-40B4-BE49-F238E27FC236}">
                  <a16:creationId xmlns:a16="http://schemas.microsoft.com/office/drawing/2014/main" id="{201F1CA6-AB54-4642-9F69-B48553916D9E}"/>
                </a:ext>
              </a:extLst>
            </p:cNvPr>
            <p:cNvSpPr/>
            <p:nvPr userDrawn="1"/>
          </p:nvSpPr>
          <p:spPr>
            <a:xfrm>
              <a:off x="575550" y="0"/>
              <a:ext cx="93093" cy="1026554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CL"/>
            </a:p>
          </p:txBody>
        </p:sp>
      </p:grpSp>
      <p:sp>
        <p:nvSpPr>
          <p:cNvPr id="34" name="Marcador de texto 9">
            <a:extLst>
              <a:ext uri="{FF2B5EF4-FFF2-40B4-BE49-F238E27FC236}">
                <a16:creationId xmlns:a16="http://schemas.microsoft.com/office/drawing/2014/main" id="{649DAE1C-34EE-444E-98F7-625F6A1D541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3672" y="57798"/>
            <a:ext cx="581891" cy="343910"/>
          </a:xfrm>
        </p:spPr>
        <p:txBody>
          <a:bodyPr anchor="ctr" anchorCtr="0">
            <a:normAutofit/>
          </a:bodyPr>
          <a:lstStyle>
            <a:lvl1pPr marL="0" indent="0" algn="ctr">
              <a:buNone/>
              <a:defRPr sz="1600">
                <a:solidFill>
                  <a:schemeClr val="tx2"/>
                </a:solidFill>
              </a:defRPr>
            </a:lvl1pPr>
          </a:lstStyle>
          <a:p>
            <a:pPr lvl="0"/>
            <a:r>
              <a:rPr lang="es-MX" dirty="0"/>
              <a:t>00.</a:t>
            </a:r>
            <a:endParaRPr lang="es-CL" dirty="0"/>
          </a:p>
        </p:txBody>
      </p:sp>
      <p:sp>
        <p:nvSpPr>
          <p:cNvPr id="35" name="Marcador de texto 6">
            <a:extLst>
              <a:ext uri="{FF2B5EF4-FFF2-40B4-BE49-F238E27FC236}">
                <a16:creationId xmlns:a16="http://schemas.microsoft.com/office/drawing/2014/main" id="{7E5BBB0F-736F-814B-A3FA-F1FA211ED7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51724" y="-4998"/>
            <a:ext cx="10888408" cy="496799"/>
          </a:xfrm>
        </p:spPr>
        <p:txBody>
          <a:bodyPr lIns="0" anchor="ctr" anchorCtr="0">
            <a:normAutofit/>
          </a:bodyPr>
          <a:lstStyle>
            <a:lvl1pPr marL="0" indent="0">
              <a:buNone/>
              <a:defRPr sz="1200" b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s-ES" dirty="0"/>
              <a:t>Nombre de este capítulo</a:t>
            </a:r>
            <a:endParaRPr lang="es-CL" dirty="0"/>
          </a:p>
        </p:txBody>
      </p:sp>
      <p:pic>
        <p:nvPicPr>
          <p:cNvPr id="38" name="Gráfico 37">
            <a:extLst>
              <a:ext uri="{FF2B5EF4-FFF2-40B4-BE49-F238E27FC236}">
                <a16:creationId xmlns:a16="http://schemas.microsoft.com/office/drawing/2014/main" id="{174294EA-5490-054D-A312-B0FCB50D68D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tretch>
            <a:fillRect/>
          </a:stretch>
        </p:blipFill>
        <p:spPr>
          <a:xfrm>
            <a:off x="11410123" y="6217859"/>
            <a:ext cx="460018" cy="4318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953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 spd="slow">
    <p:cove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GUNTAS/COMENTARI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7" y="3403600"/>
            <a:ext cx="6003441" cy="1325563"/>
          </a:xfrm>
        </p:spPr>
        <p:txBody>
          <a:bodyPr lIns="0" rIns="0"/>
          <a:lstStyle>
            <a:lvl1pPr>
              <a:lnSpc>
                <a:spcPct val="100000"/>
              </a:lnSpc>
              <a:defRPr sz="4500">
                <a:solidFill>
                  <a:schemeClr val="tx1"/>
                </a:solidFill>
              </a:defRPr>
            </a:lvl1pPr>
          </a:lstStyle>
          <a:p>
            <a:r>
              <a:rPr lang="es-MX" dirty="0"/>
              <a:t>¿Alguna pregunta </a:t>
            </a:r>
            <a:br>
              <a:rPr lang="es-MX" dirty="0"/>
            </a:br>
            <a:r>
              <a:rPr lang="es-MX" dirty="0"/>
              <a:t>o comentario?</a:t>
            </a:r>
            <a:endParaRPr lang="es-CL" dirty="0"/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C565969C-0062-564B-8329-5318EFA9B84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8928" y="6267501"/>
            <a:ext cx="349422" cy="333866"/>
          </a:xfrm>
          <a:prstGeom prst="rect">
            <a:avLst/>
          </a:prstGeom>
        </p:spPr>
      </p:pic>
      <p:pic>
        <p:nvPicPr>
          <p:cNvPr id="22" name="Gráfico 21">
            <a:extLst>
              <a:ext uri="{FF2B5EF4-FFF2-40B4-BE49-F238E27FC236}">
                <a16:creationId xmlns:a16="http://schemas.microsoft.com/office/drawing/2014/main" id="{555AD4A7-8A7C-6149-83CD-5B2EE1A2AC6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7315200" y="0"/>
            <a:ext cx="4876800" cy="491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966736"/>
      </p:ext>
    </p:extLst>
  </p:cSld>
  <p:clrMapOvr>
    <a:masterClrMapping/>
  </p:clrMapOvr>
  <p:transition spd="slow">
    <p:cove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GRADECIMIE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B96F2751-1870-994C-A951-8AE2328A7BBB}"/>
              </a:ext>
            </a:extLst>
          </p:cNvPr>
          <p:cNvSpPr/>
          <p:nvPr userDrawn="1"/>
        </p:nvSpPr>
        <p:spPr>
          <a:xfrm>
            <a:off x="0" y="-42817"/>
            <a:ext cx="12192000" cy="6900817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3" name="Título 1">
            <a:extLst>
              <a:ext uri="{FF2B5EF4-FFF2-40B4-BE49-F238E27FC236}">
                <a16:creationId xmlns:a16="http://schemas.microsoft.com/office/drawing/2014/main" id="{B3173424-6F1E-DA4F-85BA-46A72094E5B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0" y="2183354"/>
            <a:ext cx="12192000" cy="1325563"/>
          </a:xfrm>
        </p:spPr>
        <p:txBody>
          <a:bodyPr lIns="0" rIns="0"/>
          <a:lstStyle>
            <a:lvl1pPr algn="ctr">
              <a:defRPr sz="4200">
                <a:solidFill>
                  <a:schemeClr val="bg1"/>
                </a:solidFill>
              </a:defRPr>
            </a:lvl1pPr>
          </a:lstStyle>
          <a:p>
            <a:r>
              <a:rPr lang="es-MX" dirty="0"/>
              <a:t>¡Muchas gracias!</a:t>
            </a:r>
            <a:endParaRPr lang="es-CL" dirty="0"/>
          </a:p>
        </p:txBody>
      </p:sp>
      <p:pic>
        <p:nvPicPr>
          <p:cNvPr id="15" name="Imagen 14">
            <a:extLst>
              <a:ext uri="{FF2B5EF4-FFF2-40B4-BE49-F238E27FC236}">
                <a16:creationId xmlns:a16="http://schemas.microsoft.com/office/drawing/2014/main" id="{84C3E054-EBC8-A843-8C6D-E02E8748020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9394" y="3822283"/>
            <a:ext cx="1054443" cy="1022874"/>
          </a:xfrm>
          <a:prstGeom prst="rect">
            <a:avLst/>
          </a:prstGeom>
        </p:spPr>
      </p:pic>
      <p:grpSp>
        <p:nvGrpSpPr>
          <p:cNvPr id="8" name="Grupo 7"/>
          <p:cNvGrpSpPr/>
          <p:nvPr userDrawn="1"/>
        </p:nvGrpSpPr>
        <p:grpSpPr>
          <a:xfrm>
            <a:off x="0" y="5502876"/>
            <a:ext cx="12192000" cy="1355124"/>
            <a:chOff x="8250" y="3890473"/>
            <a:chExt cx="11895591" cy="1322182"/>
          </a:xfrm>
        </p:grpSpPr>
        <p:pic>
          <p:nvPicPr>
            <p:cNvPr id="3" name="Imagen 2"/>
            <p:cNvPicPr>
              <a:picLocks noChangeAspect="1"/>
            </p:cNvPicPr>
            <p:nvPr userDrawn="1"/>
          </p:nvPicPr>
          <p:blipFill>
            <a:blip r:embed="rId3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94172" y="3890473"/>
              <a:ext cx="6609669" cy="1322181"/>
            </a:xfrm>
            <a:prstGeom prst="rect">
              <a:avLst/>
            </a:prstGeom>
          </p:spPr>
        </p:pic>
        <p:pic>
          <p:nvPicPr>
            <p:cNvPr id="6" name="Imagen 5"/>
            <p:cNvPicPr>
              <a:picLocks noChangeAspect="1"/>
            </p:cNvPicPr>
            <p:nvPr userDrawn="1"/>
          </p:nvPicPr>
          <p:blipFill rotWithShape="1"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66995" b="11"/>
            <a:stretch/>
          </p:blipFill>
          <p:spPr>
            <a:xfrm>
              <a:off x="8250" y="3901283"/>
              <a:ext cx="5293172" cy="131137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0342987"/>
      </p:ext>
    </p:extLst>
  </p:cSld>
  <p:clrMapOvr>
    <a:masterClrMapping/>
  </p:clrMapOvr>
  <p:transition spd="slow">
    <p:cove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567E4218-0997-844B-A78A-551E81C193CA}"/>
              </a:ext>
            </a:extLst>
          </p:cNvPr>
          <p:cNvSpPr/>
          <p:nvPr userDrawn="1"/>
        </p:nvSpPr>
        <p:spPr>
          <a:xfrm>
            <a:off x="0" y="-1"/>
            <a:ext cx="12192000" cy="6858001"/>
          </a:xfrm>
          <a:prstGeom prst="rect">
            <a:avLst/>
          </a:prstGeom>
          <a:solidFill>
            <a:schemeClr val="tx2"/>
          </a:solidFill>
          <a:ln>
            <a:noFill/>
          </a:ln>
          <a:effectLst>
            <a:outerShdw blurRad="50800" dist="38100" dir="2700000" sx="1000" sy="1000" algn="tl" rotWithShape="0">
              <a:prstClr val="black"/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802B214-C334-6C4E-9997-F63D54AB003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3794" y="2121365"/>
            <a:ext cx="1886607" cy="1830126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3904665" y="4917988"/>
            <a:ext cx="43248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L" sz="3600" b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www.ine.gob.cl</a:t>
            </a:r>
          </a:p>
        </p:txBody>
      </p:sp>
    </p:spTree>
    <p:extLst>
      <p:ext uri="{BB962C8B-B14F-4D97-AF65-F5344CB8AC3E}">
        <p14:creationId xmlns:p14="http://schemas.microsoft.com/office/powerpoint/2010/main" val="3439971275"/>
      </p:ext>
    </p:extLst>
  </p:cSld>
  <p:clrMapOvr>
    <a:masterClrMapping/>
  </p:clrMapOvr>
  <p:transition spd="slow">
    <p:cove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ABCF54E9-AB00-476E-BD58-51BF1BF44D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/>
              <a:t>Haga clic para modificar el estilo de título del patrón</a:t>
            </a:r>
            <a:endParaRPr lang="es-CL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400BDE7-635B-4513-A2AC-171CAF2F0C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L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EE3A77F-8550-4C94-BA00-AE5D3FBF61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B13C88F6-7A93-47A3-93D9-9075BACE9AD7}" type="datetimeFigureOut">
              <a:rPr lang="es-CL" smtClean="0"/>
              <a:pPr/>
              <a:t>19-08-2024</a:t>
            </a:fld>
            <a:endParaRPr lang="es-CL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40ED166-BA77-4009-A34D-182C5414A9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endParaRPr lang="es-CL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59703A-1694-40B7-AB4F-0261AA7E78C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 i="0">
                <a:solidFill>
                  <a:schemeClr val="tx1"/>
                </a:solidFill>
                <a:latin typeface="Avenir Next Demi Bold" panose="020B0503020202020204" pitchFamily="34" charset="0"/>
              </a:defRPr>
            </a:lvl1pPr>
          </a:lstStyle>
          <a:p>
            <a:fld id="{F75E7FF8-E98D-4116-83E7-00898DED1577}" type="slidenum">
              <a:rPr lang="es-CL" smtClean="0"/>
              <a:pPr/>
              <a:t>‹Nº›</a:t>
            </a:fld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3945148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8" r:id="rId1"/>
    <p:sldLayoutId id="2147483780" r:id="rId2"/>
    <p:sldLayoutId id="2147484141" r:id="rId3"/>
    <p:sldLayoutId id="2147483882" r:id="rId4"/>
    <p:sldLayoutId id="2147483883" r:id="rId5"/>
    <p:sldLayoutId id="2147483819" r:id="rId6"/>
    <p:sldLayoutId id="2147484147" r:id="rId7"/>
    <p:sldLayoutId id="2147484142" r:id="rId8"/>
    <p:sldLayoutId id="2147484140" r:id="rId9"/>
    <p:sldLayoutId id="2147483795" r:id="rId10"/>
    <p:sldLayoutId id="2147484146" r:id="rId11"/>
    <p:sldLayoutId id="2147483887" r:id="rId12"/>
  </p:sldLayoutIdLst>
  <p:transition spd="slow">
    <p:cover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800" b="1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200" b="0" i="0" kern="1200">
          <a:solidFill>
            <a:schemeClr val="tx1"/>
          </a:solidFill>
          <a:latin typeface="Verdana" panose="020B0604030504040204" pitchFamily="34" charset="0"/>
          <a:ea typeface="Verdana" panose="020B0604030504040204" pitchFamily="34" charset="0"/>
          <a:cs typeface="Verdan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7751" y="1807160"/>
            <a:ext cx="7711271" cy="2529149"/>
          </a:xfrm>
        </p:spPr>
        <p:txBody>
          <a:bodyPr/>
          <a:lstStyle/>
          <a:p>
            <a:r>
              <a:rPr lang="es-MX" noProof="1">
                <a:latin typeface="Verdana"/>
                <a:ea typeface="Verdana"/>
              </a:rPr>
              <a:t>Tidy data: Función pivot_wider()</a:t>
            </a:r>
            <a:endParaRPr lang="es-MX" noProof="1"/>
          </a:p>
        </p:txBody>
      </p:sp>
      <p:sp>
        <p:nvSpPr>
          <p:cNvPr id="4" name="Marcador de texto 3"/>
          <p:cNvSpPr>
            <a:spLocks noGrp="1"/>
          </p:cNvSpPr>
          <p:nvPr>
            <p:ph type="body" idx="10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r>
              <a:rPr lang="es-CL" dirty="0">
                <a:latin typeface="Verdana"/>
                <a:ea typeface="Verdana"/>
              </a:rPr>
              <a:t>2024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583129615"/>
      </p:ext>
    </p:extLst>
  </p:cSld>
  <p:clrMapOvr>
    <a:masterClrMapping/>
  </p:clrMapOvr>
  <p:transition spd="slow">
    <p:cove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8B397DC4-D5A1-DE4C-88C4-5F7E45F6932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88035" y="2440303"/>
            <a:ext cx="5692058" cy="482251"/>
          </a:xfrm>
        </p:spPr>
        <p:txBody>
          <a:bodyPr/>
          <a:lstStyle/>
          <a:p>
            <a:r>
              <a:rPr lang="es-CL" dirty="0">
                <a:latin typeface="Verdana"/>
                <a:ea typeface="Verdana"/>
              </a:rPr>
              <a:t>Función </a:t>
            </a:r>
            <a:r>
              <a:rPr lang="es-CL" dirty="0" err="1">
                <a:latin typeface="Verdana"/>
                <a:ea typeface="Verdana"/>
              </a:rPr>
              <a:t>pivot_wider</a:t>
            </a:r>
            <a:r>
              <a:rPr lang="es-CL" dirty="0">
                <a:latin typeface="Verdana"/>
                <a:ea typeface="Verdana"/>
              </a:rPr>
              <a:t>()</a:t>
            </a:r>
            <a:endParaRPr lang="es-CL" dirty="0" err="1"/>
          </a:p>
        </p:txBody>
      </p:sp>
      <p:sp>
        <p:nvSpPr>
          <p:cNvPr id="8" name="Marcador de texto 7">
            <a:extLst>
              <a:ext uri="{FF2B5EF4-FFF2-40B4-BE49-F238E27FC236}">
                <a16:creationId xmlns:a16="http://schemas.microsoft.com/office/drawing/2014/main" id="{8A38AB7F-C588-3242-84E9-FF2B1A9ABF46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4934531" y="2440154"/>
            <a:ext cx="1053503" cy="482400"/>
          </a:xfrm>
        </p:spPr>
        <p:txBody>
          <a:bodyPr/>
          <a:lstStyle/>
          <a:p>
            <a:r>
              <a:rPr lang="es-CL"/>
              <a:t>01.</a:t>
            </a:r>
          </a:p>
        </p:txBody>
      </p:sp>
      <p:sp>
        <p:nvSpPr>
          <p:cNvPr id="14" name="Título 13">
            <a:extLst>
              <a:ext uri="{FF2B5EF4-FFF2-40B4-BE49-F238E27FC236}">
                <a16:creationId xmlns:a16="http://schemas.microsoft.com/office/drawing/2014/main" id="{852D78C1-FB6D-C545-B50E-59AA38CD7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 sz="4200"/>
              <a:t>Contenidos</a:t>
            </a:r>
          </a:p>
        </p:txBody>
      </p:sp>
    </p:spTree>
    <p:extLst>
      <p:ext uri="{BB962C8B-B14F-4D97-AF65-F5344CB8AC3E}">
        <p14:creationId xmlns:p14="http://schemas.microsoft.com/office/powerpoint/2010/main" val="4034122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5036949" y="3415514"/>
            <a:ext cx="6568898" cy="788363"/>
          </a:xfrm>
        </p:spPr>
        <p:txBody>
          <a:bodyPr vert="horz" lIns="0" tIns="45720" rIns="91440" bIns="45720" rtlCol="0" anchor="ctr" anchorCtr="0">
            <a:noAutofit/>
          </a:bodyPr>
          <a:lstStyle/>
          <a:p>
            <a:r>
              <a:rPr lang="es-CL" sz="3800" dirty="0">
                <a:latin typeface="Verdana"/>
                <a:ea typeface="Verdana"/>
              </a:rPr>
              <a:t>Función </a:t>
            </a:r>
            <a:r>
              <a:rPr lang="es-CL" sz="3800" dirty="0" err="1">
                <a:latin typeface="Verdana"/>
                <a:ea typeface="Verdana"/>
              </a:rPr>
              <a:t>pivot_wider</a:t>
            </a:r>
            <a:r>
              <a:rPr lang="es-CL" sz="3800" dirty="0">
                <a:latin typeface="Verdana"/>
                <a:ea typeface="Verdana"/>
              </a:rPr>
              <a:t>()</a:t>
            </a:r>
            <a:endParaRPr lang="es-CL" sz="3800" dirty="0"/>
          </a:p>
          <a:p>
            <a:endParaRPr lang="es-CL" sz="450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>
                <a:latin typeface="Verdana"/>
                <a:ea typeface="Verdana"/>
              </a:rPr>
              <a:t>01.</a:t>
            </a:r>
          </a:p>
        </p:txBody>
      </p:sp>
    </p:spTree>
    <p:extLst>
      <p:ext uri="{BB962C8B-B14F-4D97-AF65-F5344CB8AC3E}">
        <p14:creationId xmlns:p14="http://schemas.microsoft.com/office/powerpoint/2010/main" val="2107960398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/>
          <p:cNvSpPr>
            <a:spLocks noGrp="1"/>
          </p:cNvSpPr>
          <p:nvPr>
            <p:ph type="body" sz="quarter" idx="10"/>
          </p:nvPr>
        </p:nvSpPr>
        <p:spPr>
          <a:xfrm>
            <a:off x="753184" y="403769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MX" altLang="es-CL" dirty="0">
                <a:latin typeface="Verdana"/>
                <a:ea typeface="Verdana"/>
              </a:rPr>
              <a:t>Introducción</a:t>
            </a:r>
            <a:endParaRPr lang="es-MX" altLang="es-C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sz="quarter" idx="41"/>
          </p:nvPr>
        </p:nvSpPr>
        <p:spPr/>
        <p:txBody>
          <a:bodyPr vert="horz" lIns="0" tIns="45720" rIns="0" bIns="45720" rtlCol="0" anchor="t">
            <a:noAutofit/>
          </a:bodyPr>
          <a:lstStyle/>
          <a:p>
            <a:pPr marL="342900" indent="-342900">
              <a:lnSpc>
                <a:spcPct val="150000"/>
              </a:lnSpc>
              <a:buChar char="•"/>
            </a:pPr>
            <a:endParaRPr 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CL" sz="2000">
              <a:latin typeface="Verdana"/>
              <a:ea typeface="Verdana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noProof="1">
                <a:latin typeface="Verdana"/>
                <a:ea typeface="Verdana"/>
              </a:rPr>
              <a:t>Función pivot_wider()</a:t>
            </a:r>
            <a:endParaRPr lang="es-CL" noProof="1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38760E17-C2BD-C8AA-6060-4E3E193F4BAE}"/>
              </a:ext>
            </a:extLst>
          </p:cNvPr>
          <p:cNvSpPr txBox="1">
            <a:spLocks/>
          </p:cNvSpPr>
          <p:nvPr/>
        </p:nvSpPr>
        <p:spPr>
          <a:xfrm>
            <a:off x="751723" y="1716114"/>
            <a:ext cx="6274183" cy="4743926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noProof="1">
                <a:latin typeface="Verdana"/>
                <a:ea typeface="Verdana"/>
              </a:rPr>
              <a:t>En ocasiones necesitamos transformar la distribución o formato de nuestros </a:t>
            </a:r>
            <a:r>
              <a:rPr lang="es-MX" altLang="es-CL" sz="2000" i="1" noProof="1">
                <a:latin typeface="Verdana"/>
                <a:ea typeface="Verdana"/>
              </a:rPr>
              <a:t>dataframes</a:t>
            </a:r>
            <a:r>
              <a:rPr lang="es-MX" altLang="es-CL" sz="2000" noProof="1">
                <a:latin typeface="Verdana"/>
                <a:ea typeface="Verdana"/>
              </a:rPr>
              <a:t>, desde </a:t>
            </a:r>
            <a:r>
              <a:rPr lang="es-MX" altLang="es-CL" sz="2000" b="1" noProof="1">
                <a:latin typeface="Verdana"/>
                <a:ea typeface="Verdana"/>
              </a:rPr>
              <a:t>wide </a:t>
            </a:r>
            <a:r>
              <a:rPr lang="es-MX" altLang="es-CL" sz="2000" noProof="1">
                <a:latin typeface="Verdana"/>
                <a:ea typeface="Verdana"/>
              </a:rPr>
              <a:t>a </a:t>
            </a:r>
            <a:r>
              <a:rPr lang="es-MX" altLang="es-CL" sz="2000" b="1" noProof="1">
                <a:latin typeface="Verdana"/>
                <a:ea typeface="Verdana"/>
              </a:rPr>
              <a:t>long</a:t>
            </a:r>
            <a:r>
              <a:rPr lang="es-MX" altLang="es-CL" sz="2000" noProof="1">
                <a:latin typeface="Verdana"/>
                <a:ea typeface="Verdana"/>
              </a:rPr>
              <a:t>, o viceversa.</a:t>
            </a:r>
            <a:endParaRPr lang="es-MX" altLang="es-CL" sz="2000" noProof="1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noProof="1">
                <a:latin typeface="Verdana"/>
                <a:ea typeface="Verdana"/>
              </a:rPr>
              <a:t>Para esto el paquete </a:t>
            </a:r>
            <a:r>
              <a:rPr lang="es-MX" altLang="es-CL" sz="2000" b="1" noProof="1">
                <a:latin typeface="Verdana"/>
                <a:ea typeface="Verdana"/>
              </a:rPr>
              <a:t>tidyr </a:t>
            </a:r>
            <a:r>
              <a:rPr lang="es-MX" altLang="es-CL" sz="2000" noProof="1">
                <a:latin typeface="Verdana"/>
                <a:ea typeface="Verdana"/>
              </a:rPr>
              <a:t>nos ofrece las funciones </a:t>
            </a:r>
            <a:r>
              <a:rPr lang="es-MX" altLang="es-CL" sz="2000" b="1" noProof="1">
                <a:latin typeface="Verdana"/>
                <a:ea typeface="Verdana"/>
              </a:rPr>
              <a:t>pivot_longer()</a:t>
            </a:r>
            <a:r>
              <a:rPr lang="es-MX" altLang="es-CL" sz="2000" noProof="1">
                <a:latin typeface="Verdana"/>
                <a:ea typeface="Verdana"/>
              </a:rPr>
              <a:t> y</a:t>
            </a:r>
            <a:r>
              <a:rPr lang="es-MX" altLang="es-CL" sz="2000" b="1" noProof="1">
                <a:latin typeface="Verdana"/>
                <a:ea typeface="Verdana"/>
              </a:rPr>
              <a:t> pivot_wider()</a:t>
            </a:r>
            <a:r>
              <a:rPr lang="es-MX" altLang="es-CL" sz="2000" noProof="1">
                <a:latin typeface="Verdana"/>
                <a:ea typeface="Verdana"/>
              </a:rPr>
              <a:t>.</a:t>
            </a:r>
            <a:endParaRPr lang="es-MX" altLang="es-CL" sz="2000" noProof="1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2000" noProof="1">
                <a:solidFill>
                  <a:srgbClr val="122361"/>
                </a:solidFill>
                <a:latin typeface="Verdana"/>
                <a:ea typeface="Verdana"/>
              </a:rPr>
              <a:t>En esta presentación, revisaremos la función </a:t>
            </a:r>
            <a:r>
              <a:rPr lang="es-MX" altLang="es-CL" sz="2000" b="1" noProof="1">
                <a:solidFill>
                  <a:srgbClr val="122361"/>
                </a:solidFill>
                <a:latin typeface="Verdana"/>
                <a:ea typeface="Verdana"/>
              </a:rPr>
              <a:t>pivot_wider()</a:t>
            </a:r>
            <a:r>
              <a:rPr lang="es-MX" altLang="es-CL" sz="2000" noProof="1">
                <a:solidFill>
                  <a:srgbClr val="122361"/>
                </a:solidFill>
                <a:latin typeface="Verdana"/>
                <a:ea typeface="Verdana"/>
              </a:rPr>
              <a:t>.</a:t>
            </a:r>
          </a:p>
          <a:p>
            <a:pPr>
              <a:lnSpc>
                <a:spcPct val="150000"/>
              </a:lnSpc>
            </a:pPr>
            <a:endParaRPr lang="es-MX" sz="2000" dirty="0">
              <a:solidFill>
                <a:srgbClr val="333333"/>
              </a:solidFill>
              <a:latin typeface="Consolas"/>
            </a:endParaRPr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2000" b="1"/>
          </a:p>
          <a:p>
            <a:endParaRPr lang="es-CL"/>
          </a:p>
        </p:txBody>
      </p:sp>
      <p:pic>
        <p:nvPicPr>
          <p:cNvPr id="6" name="Imagen 5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3B3DC348-332B-6E6E-6063-4647982C3DB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4193" y="1720644"/>
            <a:ext cx="4006646" cy="4006646"/>
          </a:xfrm>
          <a:prstGeom prst="rect">
            <a:avLst/>
          </a:prstGeom>
        </p:spPr>
      </p:pic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Verdana"/>
                <a:ea typeface="Verdana"/>
              </a:rPr>
              <a:t>01.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4582732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80" y="478200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ES" dirty="0">
                <a:latin typeface="Verdana"/>
                <a:ea typeface="Verdana"/>
              </a:rPr>
              <a:t>Utilidades de </a:t>
            </a:r>
            <a:r>
              <a:rPr lang="es-ES" noProof="1">
                <a:latin typeface="Verdana"/>
                <a:ea typeface="Verdana"/>
              </a:rPr>
              <a:t>pivot_wider</a:t>
            </a:r>
            <a:r>
              <a:rPr lang="es-ES" dirty="0">
                <a:latin typeface="Verdana"/>
                <a:ea typeface="Verdana"/>
              </a:rPr>
              <a:t>()</a:t>
            </a:r>
            <a:endParaRPr lang="es-ES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731058" y="1622964"/>
            <a:ext cx="5888295" cy="4518879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indent="-342900">
              <a:lnSpc>
                <a:spcPct val="150000"/>
              </a:lnSpc>
              <a:buChar char="•"/>
            </a:pPr>
            <a:r>
              <a:rPr lang="es-CL" sz="1800" dirty="0">
                <a:latin typeface="Verdana"/>
                <a:ea typeface="Verdana"/>
              </a:rPr>
              <a:t>Esta función, en contraste con </a:t>
            </a:r>
            <a:r>
              <a:rPr lang="es-CL" sz="1800" err="1">
                <a:latin typeface="Verdana"/>
                <a:ea typeface="Verdana"/>
              </a:rPr>
              <a:t>pivot_longer</a:t>
            </a:r>
            <a:r>
              <a:rPr lang="es-CL" sz="1800" dirty="0">
                <a:latin typeface="Verdana"/>
                <a:ea typeface="Verdana"/>
              </a:rPr>
              <a:t>(), ordena un </a:t>
            </a:r>
            <a:r>
              <a:rPr lang="es-CL" sz="1800" err="1">
                <a:latin typeface="Verdana"/>
                <a:ea typeface="Verdana"/>
              </a:rPr>
              <a:t>dataframe</a:t>
            </a:r>
            <a:r>
              <a:rPr lang="es-CL" sz="1800" dirty="0">
                <a:latin typeface="Verdana"/>
                <a:ea typeface="Verdana"/>
              </a:rPr>
              <a:t> </a:t>
            </a:r>
            <a:r>
              <a:rPr lang="es-CL" sz="1800" b="1" dirty="0">
                <a:latin typeface="Verdana"/>
                <a:ea typeface="Verdana"/>
              </a:rPr>
              <a:t>permitiendo mostrar categorías de una variable como columnas de un </a:t>
            </a:r>
            <a:r>
              <a:rPr lang="es-CL" sz="1800" b="1" i="1" err="1">
                <a:latin typeface="Verdana"/>
                <a:ea typeface="Verdana"/>
              </a:rPr>
              <a:t>dataframe</a:t>
            </a:r>
            <a:r>
              <a:rPr lang="es-CL" sz="1800" b="1" dirty="0">
                <a:latin typeface="Verdana"/>
                <a:ea typeface="Verdana"/>
              </a:rPr>
              <a:t>.</a:t>
            </a:r>
            <a:endParaRPr lang="es-CL" sz="1800" b="1" dirty="0"/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altLang="es-CL" sz="1800" noProof="1">
                <a:latin typeface="Verdana"/>
                <a:ea typeface="Verdana"/>
              </a:rPr>
              <a:t>Incrementa el número de las columnas y disminuye el número de las filas.</a:t>
            </a:r>
          </a:p>
          <a:p>
            <a:pPr marL="342900" indent="-342900">
              <a:lnSpc>
                <a:spcPct val="150000"/>
              </a:lnSpc>
              <a:buChar char="•"/>
            </a:pPr>
            <a:r>
              <a:rPr lang="es-MX" sz="1800" noProof="1">
                <a:latin typeface="Verdana"/>
                <a:ea typeface="Verdana"/>
              </a:rPr>
              <a:t>El formato </a:t>
            </a:r>
            <a:r>
              <a:rPr lang="es-MX" sz="1800" b="1" noProof="1">
                <a:latin typeface="Verdana"/>
                <a:ea typeface="Verdana"/>
              </a:rPr>
              <a:t>wide </a:t>
            </a:r>
            <a:r>
              <a:rPr lang="es-MX" sz="1800" noProof="1">
                <a:latin typeface="Verdana"/>
                <a:ea typeface="Verdana"/>
              </a:rPr>
              <a:t>es útil para la presentación de cuadros resumen con doble entrada y es más legible para los humanos.</a:t>
            </a:r>
            <a:endParaRPr lang="es-MX" sz="1800" b="1" noProof="1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1800" b="1" dirty="0">
              <a:latin typeface="Verdana"/>
              <a:ea typeface="Verdana"/>
            </a:endParaRPr>
          </a:p>
          <a:p>
            <a:endParaRPr lang="es-CL"/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C5F9FD04-3F2D-DBD5-6F9E-03F350D3CC3B}"/>
              </a:ext>
            </a:extLst>
          </p:cNvPr>
          <p:cNvSpPr txBox="1">
            <a:spLocks/>
          </p:cNvSpPr>
          <p:nvPr/>
        </p:nvSpPr>
        <p:spPr>
          <a:xfrm>
            <a:off x="756641" y="-82"/>
            <a:ext cx="10888408" cy="49679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noProof="1">
                <a:latin typeface="Verdana"/>
                <a:ea typeface="Verdana"/>
              </a:rPr>
              <a:t>Función pivot_wider()</a:t>
            </a:r>
            <a:endParaRPr lang="es-CL" noProof="1"/>
          </a:p>
        </p:txBody>
      </p:sp>
      <p:pic>
        <p:nvPicPr>
          <p:cNvPr id="3" name="Imagen 2" descr="Imagen que contiene Gráfico&#10;&#10;Descripción generada automáticamente">
            <a:extLst>
              <a:ext uri="{FF2B5EF4-FFF2-40B4-BE49-F238E27FC236}">
                <a16:creationId xmlns:a16="http://schemas.microsoft.com/office/drawing/2014/main" id="{80B1476D-8DA6-266E-8364-2A8395035D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2000" y="1500169"/>
            <a:ext cx="4113512" cy="5009182"/>
          </a:xfrm>
          <a:prstGeom prst="rect">
            <a:avLst/>
          </a:prstGeom>
        </p:spPr>
      </p:pic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Verdana"/>
                <a:ea typeface="Verdana"/>
              </a:rPr>
              <a:t>01.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0052211"/>
      </p:ext>
    </p:extLst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FF1CF80-239C-5646-A7AC-88A2634A09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noProof="1">
                <a:latin typeface="Verdana"/>
                <a:ea typeface="Verdana"/>
              </a:rPr>
              <a:t>Función pivot_wider()</a:t>
            </a:r>
            <a:endParaRPr lang="es-ES" noProof="1"/>
          </a:p>
        </p:txBody>
      </p: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9E4A7344-D208-3ED0-B7C9-B25178497E71}"/>
              </a:ext>
            </a:extLst>
          </p:cNvPr>
          <p:cNvSpPr>
            <a:spLocks noGrp="1"/>
          </p:cNvSpPr>
          <p:nvPr/>
        </p:nvSpPr>
        <p:spPr>
          <a:xfrm>
            <a:off x="748765" y="488121"/>
            <a:ext cx="6123196" cy="194449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600" noProof="1">
                <a:latin typeface="Verdana"/>
                <a:ea typeface="Verdana"/>
              </a:rPr>
              <a:t>Ejecutando pivot_wider()</a:t>
            </a:r>
            <a:endParaRPr lang="es-ES" sz="2600" noProof="1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6ABB93-3380-8D7E-35A0-789AB6CAC3C7}"/>
              </a:ext>
            </a:extLst>
          </p:cNvPr>
          <p:cNvSpPr>
            <a:spLocks noGrp="1"/>
          </p:cNvSpPr>
          <p:nvPr/>
        </p:nvSpPr>
        <p:spPr>
          <a:xfrm>
            <a:off x="580414" y="1262827"/>
            <a:ext cx="5211096" cy="5583555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b="1" noProof="1">
                <a:solidFill>
                  <a:schemeClr val="bg1"/>
                </a:solidFill>
                <a:latin typeface="Verdana"/>
                <a:ea typeface="Verdana"/>
              </a:rPr>
              <a:t>Creamos objetos "df1" y "df2" a partir de nuestro dataframe y ejecutamos:</a:t>
            </a:r>
            <a:endParaRPr lang="es-CL" sz="1800" noProof="1">
              <a:solidFill>
                <a:schemeClr val="bg1"/>
              </a:solidFill>
            </a:endParaRPr>
          </a:p>
          <a:p>
            <a:endParaRPr lang="es-CL" sz="1800" noProof="1">
              <a:solidFill>
                <a:schemeClr val="bg1"/>
              </a:solidFill>
            </a:endParaRP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df1 &lt;- data.frame(region = c(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1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, 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2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),</a:t>
            </a: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                 hombres = c(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100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, 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200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),</a:t>
            </a: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                 mujeres = c(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50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, </a:t>
            </a:r>
            <a:r>
              <a:rPr lang="es-CL" sz="1800" noProof="1">
                <a:solidFill>
                  <a:schemeClr val="accent6">
                    <a:lumMod val="60000"/>
                    <a:lumOff val="40000"/>
                  </a:schemeClr>
                </a:solidFill>
                <a:latin typeface="Consolas"/>
                <a:ea typeface="Verdana"/>
              </a:rPr>
              <a:t>300</a:t>
            </a:r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))</a:t>
            </a:r>
          </a:p>
          <a:p>
            <a:endParaRPr lang="es-CL" sz="1800" noProof="1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df2 &lt;- df1 %&gt;%</a:t>
            </a: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   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pivot_longer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(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cols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 = -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region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 , 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names_to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         =</a:t>
            </a:r>
            <a:r>
              <a:rPr lang="es-CL" sz="1800" dirty="0">
                <a:solidFill>
                  <a:srgbClr val="C00000"/>
                </a:solidFill>
                <a:latin typeface="Consolas"/>
                <a:ea typeface="Verdana"/>
              </a:rPr>
              <a:t> 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"sexo", 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values_to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 = "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total_sexo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")</a:t>
            </a: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df2</a:t>
            </a:r>
          </a:p>
          <a:p>
            <a:endParaRPr lang="es-CL" sz="1800" dirty="0">
              <a:solidFill>
                <a:schemeClr val="bg1"/>
              </a:solidFill>
            </a:endParaRPr>
          </a:p>
          <a:p>
            <a:endParaRPr lang="es-CL" sz="1800" dirty="0">
              <a:solidFill>
                <a:schemeClr val="bg1"/>
              </a:solidFill>
              <a:latin typeface="Verdana"/>
              <a:ea typeface="Verdana"/>
            </a:endParaRPr>
          </a:p>
          <a:p>
            <a:endParaRPr lang="es-CL" sz="1800" dirty="0">
              <a:solidFill>
                <a:schemeClr val="bg1"/>
              </a:solidFill>
            </a:endParaRPr>
          </a:p>
          <a:p>
            <a:endParaRPr lang="es-CL" sz="1800" dirty="0">
              <a:latin typeface="Verdana"/>
              <a:ea typeface="Verdana"/>
            </a:endParaRPr>
          </a:p>
          <a:p>
            <a:endParaRPr lang="es-CL" sz="2000" dirty="0"/>
          </a:p>
          <a:p>
            <a:endParaRPr lang="es-CL" sz="2000" dirty="0"/>
          </a:p>
          <a:p>
            <a:endParaRPr lang="es-CL" sz="4000"/>
          </a:p>
          <a:p>
            <a:endParaRPr lang="es-CL" sz="4000"/>
          </a:p>
          <a:p>
            <a:endParaRPr lang="es-CL" sz="4000"/>
          </a:p>
          <a:p>
            <a:endParaRPr lang="es-CL"/>
          </a:p>
          <a:p>
            <a:endParaRPr lang="es-CL"/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FF55680C-F90A-973D-1AF0-EAD021239A30}"/>
              </a:ext>
            </a:extLst>
          </p:cNvPr>
          <p:cNvSpPr>
            <a:spLocks noGrp="1"/>
          </p:cNvSpPr>
          <p:nvPr/>
        </p:nvSpPr>
        <p:spPr>
          <a:xfrm>
            <a:off x="6869039" y="1259197"/>
            <a:ext cx="5208584" cy="4872742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b="1" noProof="1">
                <a:latin typeface="Verdana"/>
                <a:ea typeface="Verdana"/>
              </a:rPr>
              <a:t>Visualización de consola:</a:t>
            </a:r>
          </a:p>
          <a:p>
            <a:endParaRPr lang="es-CL" sz="1800" b="1" noProof="1">
              <a:solidFill>
                <a:srgbClr val="122361"/>
              </a:solidFill>
            </a:endParaRPr>
          </a:p>
          <a:p>
            <a:r>
              <a:rPr lang="es-CL" sz="1800" noProof="1">
                <a:solidFill>
                  <a:srgbClr val="122361"/>
                </a:solidFill>
                <a:latin typeface="Consolas"/>
                <a:ea typeface="Verdana"/>
              </a:rPr>
              <a:t>## # A tibble: 4 × 3</a:t>
            </a:r>
          </a:p>
          <a:p>
            <a:r>
              <a:rPr lang="es-CL" sz="1800" noProof="1">
                <a:solidFill>
                  <a:srgbClr val="122361"/>
                </a:solidFill>
                <a:latin typeface="Consolas"/>
                <a:ea typeface="Verdana"/>
              </a:rPr>
              <a:t>##   region sexo    total_sexo</a:t>
            </a:r>
          </a:p>
          <a:p>
            <a:r>
              <a:rPr lang="es-CL" sz="1800" noProof="1">
                <a:solidFill>
                  <a:srgbClr val="122361"/>
                </a:solidFill>
                <a:latin typeface="Consolas"/>
                <a:ea typeface="Verdana"/>
              </a:rPr>
              <a:t>##    &lt;dbl&gt; &lt;chr&gt;        &lt;dbl&gt;</a:t>
            </a:r>
          </a:p>
          <a:p>
            <a:r>
              <a:rPr lang="es-CL" sz="1800" noProof="1">
                <a:solidFill>
                  <a:srgbClr val="122361"/>
                </a:solidFill>
                <a:latin typeface="Consolas"/>
                <a:ea typeface="Verdana"/>
              </a:rPr>
              <a:t>## 1      1 hombres        100</a:t>
            </a:r>
          </a:p>
          <a:p>
            <a:r>
              <a:rPr lang="es-CL" sz="1800" noProof="1">
                <a:solidFill>
                  <a:srgbClr val="122361"/>
                </a:solidFill>
                <a:latin typeface="Consolas"/>
                <a:ea typeface="Verdana"/>
              </a:rPr>
              <a:t>## 2      1 mujeres         50</a:t>
            </a:r>
          </a:p>
          <a:p>
            <a:r>
              <a:rPr lang="es-CL" sz="1800" noProof="1">
                <a:solidFill>
                  <a:srgbClr val="122361"/>
                </a:solidFill>
                <a:latin typeface="Consolas"/>
                <a:ea typeface="Verdana"/>
              </a:rPr>
              <a:t>## 3      2 hombres        200</a:t>
            </a:r>
          </a:p>
          <a:p>
            <a:r>
              <a:rPr lang="es-CL" sz="1800" noProof="1">
                <a:solidFill>
                  <a:srgbClr val="122361"/>
                </a:solidFill>
                <a:latin typeface="Consolas"/>
                <a:ea typeface="Verdana"/>
              </a:rPr>
              <a:t>## 4      2 mujeres        300</a:t>
            </a:r>
            <a:endParaRPr lang="es-CL" dirty="0">
              <a:latin typeface="Consolas"/>
              <a:ea typeface="Verdana"/>
            </a:endParaRPr>
          </a:p>
          <a:p>
            <a:endParaRPr lang="es-CL" sz="1800" b="1" noProof="1">
              <a:solidFill>
                <a:srgbClr val="122361"/>
              </a:solidFill>
            </a:endParaRPr>
          </a:p>
          <a:p>
            <a:r>
              <a:rPr lang="es-CL" sz="3200" dirty="0">
                <a:latin typeface="Verdana"/>
                <a:ea typeface="Verdana"/>
              </a:rPr>
              <a:t>      </a:t>
            </a:r>
            <a:endParaRPr lang="es-CL" sz="3200" dirty="0"/>
          </a:p>
          <a:p>
            <a:endParaRPr lang="es-CL" sz="4000" dirty="0"/>
          </a:p>
          <a:p>
            <a:endParaRPr lang="es-CL" dirty="0"/>
          </a:p>
          <a:p>
            <a:endParaRPr lang="es-CL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B41FB09-EDAB-D253-9D6F-AD4E7EE0D2A0}"/>
              </a:ext>
            </a:extLst>
          </p:cNvPr>
          <p:cNvSpPr txBox="1"/>
          <p:nvPr/>
        </p:nvSpPr>
        <p:spPr>
          <a:xfrm>
            <a:off x="7465105" y="5158544"/>
            <a:ext cx="2843711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3600" dirty="0">
                <a:cs typeface="Calibri"/>
              </a:rPr>
              <a:t>Continuación</a:t>
            </a:r>
            <a:endParaRPr lang="es-ES" sz="3600" dirty="0"/>
          </a:p>
        </p:txBody>
      </p:sp>
      <p:sp>
        <p:nvSpPr>
          <p:cNvPr id="7" name="Flecha: a la derecha 6">
            <a:extLst>
              <a:ext uri="{FF2B5EF4-FFF2-40B4-BE49-F238E27FC236}">
                <a16:creationId xmlns:a16="http://schemas.microsoft.com/office/drawing/2014/main" id="{F059A3A7-7C6A-209C-39A4-D0150171899A}"/>
              </a:ext>
            </a:extLst>
          </p:cNvPr>
          <p:cNvSpPr/>
          <p:nvPr/>
        </p:nvSpPr>
        <p:spPr>
          <a:xfrm>
            <a:off x="8154878" y="5795169"/>
            <a:ext cx="1473200" cy="673100"/>
          </a:xfrm>
          <a:prstGeom prst="rightArrow">
            <a:avLst/>
          </a:prstGeom>
          <a:solidFill>
            <a:srgbClr val="12236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rgbClr val="122361"/>
                </a:solidFill>
                <a:latin typeface="Verdana"/>
                <a:ea typeface="Verdana"/>
              </a:rPr>
              <a:t>01.</a:t>
            </a:r>
            <a:endParaRPr lang="es-ES" dirty="0">
              <a:solidFill>
                <a:srgbClr val="1223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3219166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FF1CF80-239C-5646-A7AC-88A2634A09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noProof="1">
                <a:latin typeface="Verdana"/>
                <a:ea typeface="Verdana"/>
              </a:rPr>
              <a:t>Función pivot_wider()</a:t>
            </a:r>
            <a:endParaRPr lang="es-ES" noProof="1"/>
          </a:p>
        </p:txBody>
      </p: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9E4A7344-D208-3ED0-B7C9-B25178497E71}"/>
              </a:ext>
            </a:extLst>
          </p:cNvPr>
          <p:cNvSpPr>
            <a:spLocks noGrp="1"/>
          </p:cNvSpPr>
          <p:nvPr/>
        </p:nvSpPr>
        <p:spPr>
          <a:xfrm>
            <a:off x="748765" y="488121"/>
            <a:ext cx="6123196" cy="194449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600" noProof="1">
                <a:latin typeface="Verdana"/>
                <a:ea typeface="Verdana"/>
              </a:rPr>
              <a:t>Ejecutando pivot_wider()</a:t>
            </a:r>
            <a:endParaRPr lang="es-ES" sz="2600" noProof="1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6ABB93-3380-8D7E-35A0-789AB6CAC3C7}"/>
              </a:ext>
            </a:extLst>
          </p:cNvPr>
          <p:cNvSpPr>
            <a:spLocks noGrp="1"/>
          </p:cNvSpPr>
          <p:nvPr/>
        </p:nvSpPr>
        <p:spPr>
          <a:xfrm>
            <a:off x="638567" y="1018853"/>
            <a:ext cx="5451727" cy="5677133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b="1" noProof="1">
                <a:solidFill>
                  <a:schemeClr val="bg1"/>
                </a:solidFill>
                <a:latin typeface="Verdana"/>
                <a:ea typeface="Verdana"/>
              </a:rPr>
              <a:t>Llamamos a la librería tidyr, utilizamos función pivot_wider() y ejecutamos código:</a:t>
            </a:r>
            <a:endParaRPr lang="es-CL" sz="1800" b="1" noProof="1">
              <a:solidFill>
                <a:schemeClr val="bg1"/>
              </a:solidFill>
            </a:endParaRPr>
          </a:p>
          <a:p>
            <a:endParaRPr lang="es-CL" sz="1800" noProof="1">
              <a:solidFill>
                <a:schemeClr val="bg1"/>
              </a:solidFill>
            </a:endParaRPr>
          </a:p>
          <a:p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library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(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tidyr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)</a:t>
            </a:r>
            <a:endParaRPr lang="es-CL">
              <a:solidFill>
                <a:schemeClr val="bg1"/>
              </a:solidFill>
              <a:latin typeface="Consolas"/>
            </a:endParaRP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df2 %&gt;% </a:t>
            </a:r>
            <a:endParaRPr lang="es-CL">
              <a:solidFill>
                <a:schemeClr val="bg1"/>
              </a:solidFill>
              <a:latin typeface="Consolas"/>
            </a:endParaRP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   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pivot_wider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(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names_from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                             =  "sexo",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values_from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 = "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total_sexo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")</a:t>
            </a:r>
            <a:endParaRPr lang="es-CL" dirty="0">
              <a:solidFill>
                <a:schemeClr val="bg1"/>
              </a:solidFill>
              <a:latin typeface="Consolas"/>
            </a:endParaRPr>
          </a:p>
          <a:p>
            <a:endParaRPr lang="es-CL" sz="1800" dirty="0">
              <a:solidFill>
                <a:schemeClr val="bg1"/>
              </a:solidFill>
              <a:latin typeface="Verdana"/>
              <a:ea typeface="Verdana"/>
            </a:endParaRPr>
          </a:p>
          <a:p>
            <a:r>
              <a:rPr lang="es-CL" sz="1800" b="1" dirty="0">
                <a:solidFill>
                  <a:schemeClr val="bg1"/>
                </a:solidFill>
                <a:latin typeface="Verdana"/>
                <a:ea typeface="Verdana"/>
              </a:rPr>
              <a:t>Visualización de consola:</a:t>
            </a:r>
            <a:endParaRPr lang="en-US" sz="1800">
              <a:solidFill>
                <a:schemeClr val="bg1"/>
              </a:solidFill>
              <a:latin typeface="Verdana"/>
              <a:ea typeface="Verdana"/>
            </a:endParaRPr>
          </a:p>
          <a:p>
            <a:endParaRPr lang="es-CL" sz="1800" dirty="0">
              <a:solidFill>
                <a:schemeClr val="bg1"/>
              </a:solidFill>
              <a:latin typeface="Verdana"/>
              <a:ea typeface="Verdana"/>
            </a:endParaRP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## # A 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tibble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: 2 × 3</a:t>
            </a:r>
            <a:endParaRPr lang="en-US" sz="180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##   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region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 hombres mujeres</a:t>
            </a:r>
            <a:endParaRPr lang="en-US" sz="180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##    &lt;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dbl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&gt;   &lt;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dbl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&gt;   &lt;</a:t>
            </a:r>
            <a:r>
              <a:rPr lang="es-CL" sz="1800" err="1">
                <a:solidFill>
                  <a:schemeClr val="bg1"/>
                </a:solidFill>
                <a:latin typeface="Consolas"/>
                <a:ea typeface="Verdana"/>
              </a:rPr>
              <a:t>dbl</a:t>
            </a:r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&gt;</a:t>
            </a:r>
            <a:endParaRPr lang="en-US" sz="180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## 1      1     100      50</a:t>
            </a:r>
            <a:endParaRPr lang="en-US" sz="180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dirty="0">
                <a:solidFill>
                  <a:schemeClr val="bg1"/>
                </a:solidFill>
                <a:latin typeface="Consolas"/>
                <a:ea typeface="Verdana"/>
              </a:rPr>
              <a:t>## 2      2     200     300</a:t>
            </a:r>
            <a:endParaRPr lang="es-CL" dirty="0">
              <a:solidFill>
                <a:schemeClr val="bg1"/>
              </a:solidFill>
              <a:latin typeface="Consolas"/>
            </a:endParaRPr>
          </a:p>
          <a:p>
            <a:endParaRPr lang="es-CL" sz="1800" dirty="0">
              <a:solidFill>
                <a:schemeClr val="bg1"/>
              </a:solidFill>
              <a:latin typeface="Verdana"/>
              <a:ea typeface="Verdana"/>
            </a:endParaRPr>
          </a:p>
          <a:p>
            <a:endParaRPr lang="es-CL" sz="1800" dirty="0">
              <a:solidFill>
                <a:schemeClr val="bg1"/>
              </a:solidFill>
            </a:endParaRPr>
          </a:p>
          <a:p>
            <a:endParaRPr lang="es-CL" sz="1800" dirty="0">
              <a:latin typeface="Verdana"/>
              <a:ea typeface="Verdana"/>
            </a:endParaRPr>
          </a:p>
          <a:p>
            <a:endParaRPr lang="es-CL" sz="2000" dirty="0"/>
          </a:p>
          <a:p>
            <a:endParaRPr lang="es-CL" sz="2000" dirty="0"/>
          </a:p>
          <a:p>
            <a:endParaRPr lang="es-CL" sz="4000"/>
          </a:p>
          <a:p>
            <a:endParaRPr lang="es-CL" sz="4000"/>
          </a:p>
          <a:p>
            <a:endParaRPr lang="es-CL" sz="4000"/>
          </a:p>
          <a:p>
            <a:endParaRPr lang="es-CL"/>
          </a:p>
          <a:p>
            <a:endParaRPr lang="es-CL"/>
          </a:p>
        </p:txBody>
      </p:sp>
      <p:sp>
        <p:nvSpPr>
          <p:cNvPr id="5" name="Marcador de texto 2">
            <a:extLst>
              <a:ext uri="{FF2B5EF4-FFF2-40B4-BE49-F238E27FC236}">
                <a16:creationId xmlns:a16="http://schemas.microsoft.com/office/drawing/2014/main" id="{FF55680C-F90A-973D-1AF0-EAD021239A30}"/>
              </a:ext>
            </a:extLst>
          </p:cNvPr>
          <p:cNvSpPr>
            <a:spLocks noGrp="1"/>
          </p:cNvSpPr>
          <p:nvPr/>
        </p:nvSpPr>
        <p:spPr>
          <a:xfrm>
            <a:off x="6742039" y="484497"/>
            <a:ext cx="5208584" cy="6751674"/>
          </a:xfrm>
          <a:prstGeom prst="rect">
            <a:avLst/>
          </a:prstGeom>
          <a:solidFill>
            <a:schemeClr val="bg1"/>
          </a:solidFill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endParaRPr lang="es-CL" sz="1800" b="1" noProof="1">
              <a:latin typeface="Verdana"/>
              <a:ea typeface="Verdana"/>
            </a:endParaRPr>
          </a:p>
          <a:p>
            <a:pPr algn="ctr">
              <a:lnSpc>
                <a:spcPct val="150000"/>
              </a:lnSpc>
            </a:pPr>
            <a:r>
              <a:rPr lang="es-CL" sz="1800" b="1" noProof="1">
                <a:latin typeface="Verdana"/>
                <a:ea typeface="Verdana"/>
              </a:rPr>
              <a:t>Dataframe con pivot_longer</a:t>
            </a:r>
            <a:endParaRPr lang="es-CL" dirty="0"/>
          </a:p>
          <a:p>
            <a:pPr>
              <a:lnSpc>
                <a:spcPct val="150000"/>
              </a:lnSpc>
            </a:pPr>
            <a:endParaRPr lang="es-CL" sz="1800" noProof="1">
              <a:latin typeface="Verdana"/>
              <a:ea typeface="Verdana"/>
            </a:endParaRPr>
          </a:p>
          <a:p>
            <a:pPr>
              <a:lnSpc>
                <a:spcPct val="150000"/>
              </a:lnSpc>
            </a:pPr>
            <a:endParaRPr lang="es-CL" sz="1800" noProof="1">
              <a:latin typeface="Verdana"/>
              <a:ea typeface="Verdana"/>
            </a:endParaRPr>
          </a:p>
          <a:p>
            <a:pPr>
              <a:lnSpc>
                <a:spcPct val="150000"/>
              </a:lnSpc>
            </a:pPr>
            <a:endParaRPr lang="es-CL" sz="1800" b="1" noProof="1">
              <a:latin typeface="Verdana"/>
              <a:ea typeface="Verdana"/>
            </a:endParaRPr>
          </a:p>
          <a:p>
            <a:r>
              <a:rPr lang="es-CL" sz="3200" dirty="0">
                <a:latin typeface="Verdana"/>
                <a:ea typeface="Verdana"/>
              </a:rPr>
              <a:t>      </a:t>
            </a:r>
            <a:endParaRPr lang="es-CL" sz="3200"/>
          </a:p>
          <a:p>
            <a:endParaRPr lang="es-CL" sz="1800" dirty="0">
              <a:latin typeface="Verdana"/>
              <a:ea typeface="Verdana"/>
            </a:endParaRPr>
          </a:p>
          <a:p>
            <a:pPr algn="ctr"/>
            <a:r>
              <a:rPr lang="es-CL" sz="1800" b="1" dirty="0" err="1">
                <a:latin typeface="Verdana"/>
                <a:ea typeface="Verdana"/>
              </a:rPr>
              <a:t>Dataframe</a:t>
            </a:r>
            <a:r>
              <a:rPr lang="es-CL" sz="1800" b="1" dirty="0">
                <a:latin typeface="Verdana"/>
                <a:ea typeface="Verdana"/>
              </a:rPr>
              <a:t> con </a:t>
            </a:r>
            <a:r>
              <a:rPr lang="es-CL" sz="1800" b="1" dirty="0" err="1">
                <a:latin typeface="Verdana"/>
                <a:ea typeface="Verdana"/>
              </a:rPr>
              <a:t>pivot_wider</a:t>
            </a:r>
            <a:endParaRPr lang="es-CL" dirty="0" err="1"/>
          </a:p>
          <a:p>
            <a:pPr algn="ctr"/>
            <a:endParaRPr lang="es-CL" sz="1800" b="1" dirty="0">
              <a:latin typeface="Verdana"/>
              <a:ea typeface="Verdana"/>
            </a:endParaRPr>
          </a:p>
          <a:p>
            <a:pPr algn="ctr"/>
            <a:r>
              <a:rPr lang="es-CL" sz="1800" b="1" dirty="0" err="1">
                <a:latin typeface="Verdana"/>
                <a:ea typeface="Verdana"/>
              </a:rPr>
              <a:t>Dataframe</a:t>
            </a:r>
            <a:r>
              <a:rPr lang="es-CL" sz="1800" b="1" dirty="0">
                <a:latin typeface="Verdana"/>
                <a:ea typeface="Verdana"/>
              </a:rPr>
              <a:t> con </a:t>
            </a:r>
            <a:r>
              <a:rPr lang="es-CL" sz="1800" b="1" dirty="0" err="1">
                <a:latin typeface="Verdana"/>
                <a:ea typeface="Verdana"/>
              </a:rPr>
              <a:t>pivot_wider</a:t>
            </a:r>
            <a:endParaRPr lang="es-CL" b="1"/>
          </a:p>
          <a:p>
            <a:endParaRPr lang="es-CL" sz="4000" dirty="0"/>
          </a:p>
          <a:p>
            <a:endParaRPr lang="es-CL" dirty="0"/>
          </a:p>
          <a:p>
            <a:endParaRPr lang="es-CL" dirty="0"/>
          </a:p>
        </p:txBody>
      </p:sp>
      <p:graphicFrame>
        <p:nvGraphicFramePr>
          <p:cNvPr id="13" name="Tabla 12">
            <a:extLst>
              <a:ext uri="{FF2B5EF4-FFF2-40B4-BE49-F238E27FC236}">
                <a16:creationId xmlns:a16="http://schemas.microsoft.com/office/drawing/2014/main" id="{AFFA8407-D529-1267-A78D-2B361C50D9A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5571607"/>
              </p:ext>
            </p:extLst>
          </p:nvPr>
        </p:nvGraphicFramePr>
        <p:xfrm>
          <a:off x="7391400" y="1576387"/>
          <a:ext cx="3900869" cy="1996505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96585">
                  <a:extLst>
                    <a:ext uri="{9D8B030D-6E8A-4147-A177-3AD203B41FA5}">
                      <a16:colId xmlns:a16="http://schemas.microsoft.com/office/drawing/2014/main" val="3256798671"/>
                    </a:ext>
                  </a:extLst>
                </a:gridCol>
                <a:gridCol w="1148721">
                  <a:extLst>
                    <a:ext uri="{9D8B030D-6E8A-4147-A177-3AD203B41FA5}">
                      <a16:colId xmlns:a16="http://schemas.microsoft.com/office/drawing/2014/main" val="3079637199"/>
                    </a:ext>
                  </a:extLst>
                </a:gridCol>
                <a:gridCol w="1555563">
                  <a:extLst>
                    <a:ext uri="{9D8B030D-6E8A-4147-A177-3AD203B41FA5}">
                      <a16:colId xmlns:a16="http://schemas.microsoft.com/office/drawing/2014/main" val="2478833668"/>
                    </a:ext>
                  </a:extLst>
                </a:gridCol>
              </a:tblGrid>
              <a:tr h="399301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Verdana"/>
                        </a:rPr>
                        <a:t>Región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Verdana"/>
                        </a:rPr>
                        <a:t>Sexo</a:t>
                      </a:r>
                    </a:p>
                  </a:txBody>
                  <a:tcPr marL="9525" marR="9525" marT="9525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002060"/>
                          </a:highlight>
                          <a:latin typeface="Verdana"/>
                        </a:rPr>
                        <a:t>Total sexo</a:t>
                      </a:r>
                    </a:p>
                  </a:txBody>
                  <a:tcPr marL="9525" marR="9525" marT="952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1513948"/>
                  </a:ext>
                </a:extLst>
              </a:tr>
              <a:tr h="3993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hombres 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100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1908237"/>
                  </a:ext>
                </a:extLst>
              </a:tr>
              <a:tr h="3993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mujeres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50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1184587"/>
                  </a:ext>
                </a:extLst>
              </a:tr>
              <a:tr h="3993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hombres 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200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5354893"/>
                  </a:ext>
                </a:extLst>
              </a:tr>
              <a:tr h="399301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mujeres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300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5643637"/>
                  </a:ext>
                </a:extLst>
              </a:tr>
            </a:tbl>
          </a:graphicData>
        </a:graphic>
      </p:graphicFrame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8983B21D-DEBB-D7E1-A910-5CCAFD5DB18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542496"/>
              </p:ext>
            </p:extLst>
          </p:nvPr>
        </p:nvGraphicFramePr>
        <p:xfrm>
          <a:off x="7366000" y="4648200"/>
          <a:ext cx="3966991" cy="144780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1187722">
                  <a:extLst>
                    <a:ext uri="{9D8B030D-6E8A-4147-A177-3AD203B41FA5}">
                      <a16:colId xmlns:a16="http://schemas.microsoft.com/office/drawing/2014/main" val="2976938764"/>
                    </a:ext>
                  </a:extLst>
                </a:gridCol>
                <a:gridCol w="1449021">
                  <a:extLst>
                    <a:ext uri="{9D8B030D-6E8A-4147-A177-3AD203B41FA5}">
                      <a16:colId xmlns:a16="http://schemas.microsoft.com/office/drawing/2014/main" val="2154397259"/>
                    </a:ext>
                  </a:extLst>
                </a:gridCol>
                <a:gridCol w="1330248">
                  <a:extLst>
                    <a:ext uri="{9D8B030D-6E8A-4147-A177-3AD203B41FA5}">
                      <a16:colId xmlns:a16="http://schemas.microsoft.com/office/drawing/2014/main" val="3328332059"/>
                    </a:ext>
                  </a:extLst>
                </a:gridCol>
              </a:tblGrid>
              <a:tr h="502920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FF0000"/>
                          </a:highlight>
                          <a:latin typeface="Verdana"/>
                        </a:rPr>
                        <a:t>Región</a:t>
                      </a:r>
                    </a:p>
                  </a:txBody>
                  <a:tcPr marL="9525" marR="9525" marT="9525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FF0000"/>
                          </a:highlight>
                          <a:latin typeface="Verdana"/>
                        </a:rPr>
                        <a:t>Hombres</a:t>
                      </a:r>
                    </a:p>
                  </a:txBody>
                  <a:tcPr marL="9525" marR="9525" marT="9525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800" b="1" dirty="0">
                          <a:solidFill>
                            <a:srgbClr val="FFFFFF"/>
                          </a:solidFill>
                          <a:effectLst/>
                          <a:highlight>
                            <a:srgbClr val="FF0000"/>
                          </a:highlight>
                          <a:latin typeface="Verdana"/>
                        </a:rPr>
                        <a:t>Mujeres</a:t>
                      </a:r>
                    </a:p>
                  </a:txBody>
                  <a:tcPr marL="9525" marR="9525" marT="9525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782957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1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100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50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5412165"/>
                  </a:ext>
                </a:extLst>
              </a:tr>
              <a:tr h="487680"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2</a:t>
                      </a:r>
                    </a:p>
                  </a:txBody>
                  <a:tcPr marL="9525" marR="9525" marT="9525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200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800" dirty="0">
                          <a:effectLst/>
                          <a:highlight>
                            <a:srgbClr val="FFFFFF"/>
                          </a:highlight>
                          <a:latin typeface="Verdana"/>
                        </a:rPr>
                        <a:t>300</a:t>
                      </a:r>
                    </a:p>
                  </a:txBody>
                  <a:tcPr marL="9525" marR="9525" marT="9525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090014"/>
                  </a:ext>
                </a:extLst>
              </a:tr>
            </a:tbl>
          </a:graphicData>
        </a:graphic>
      </p:graphicFrame>
      <p:sp>
        <p:nvSpPr>
          <p:cNvPr id="2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rgbClr val="122361"/>
                </a:solidFill>
                <a:latin typeface="Verdana"/>
                <a:ea typeface="Verdana"/>
              </a:rPr>
              <a:t>01.</a:t>
            </a:r>
            <a:endParaRPr lang="es-ES" dirty="0">
              <a:solidFill>
                <a:srgbClr val="1223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7733333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Interfaz de usuario gráfica, Sitio web&#10;&#10;Descripción generada automáticamente">
            <a:extLst>
              <a:ext uri="{FF2B5EF4-FFF2-40B4-BE49-F238E27FC236}">
                <a16:creationId xmlns:a16="http://schemas.microsoft.com/office/drawing/2014/main" id="{2B468255-94ED-864D-B60F-CE7FAA6390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18684" y="1371600"/>
            <a:ext cx="4038600" cy="4114800"/>
          </a:xfrm>
          <a:prstGeom prst="rect">
            <a:avLst/>
          </a:prstGeom>
        </p:spPr>
      </p:pic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80" y="478200"/>
            <a:ext cx="10888408" cy="800649"/>
          </a:xfrm>
        </p:spPr>
        <p:txBody>
          <a:bodyPr vert="horz" lIns="0" tIns="45720" rIns="0" bIns="45720" rtlCol="0" anchor="t">
            <a:normAutofit/>
          </a:bodyPr>
          <a:lstStyle/>
          <a:p>
            <a:pPr algn="ctr"/>
            <a:r>
              <a:rPr lang="es-ES" dirty="0">
                <a:latin typeface="Verdana"/>
                <a:ea typeface="Verdana"/>
              </a:rPr>
              <a:t>Ejecutando </a:t>
            </a:r>
            <a:r>
              <a:rPr lang="es-ES" noProof="1">
                <a:latin typeface="Verdana"/>
                <a:ea typeface="Verdana"/>
              </a:rPr>
              <a:t>pivot_wider</a:t>
            </a:r>
            <a:r>
              <a:rPr lang="es-ES" dirty="0">
                <a:latin typeface="Verdana"/>
                <a:ea typeface="Verdana"/>
              </a:rPr>
              <a:t>()</a:t>
            </a:r>
            <a:endParaRPr lang="es-ES"/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731058" y="1284244"/>
            <a:ext cx="7395254" cy="4948107"/>
          </a:xfrm>
          <a:prstGeom prst="rect">
            <a:avLst/>
          </a:prstGeom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342900">
              <a:lnSpc>
                <a:spcPct val="150000"/>
              </a:lnSpc>
            </a:pPr>
            <a:r>
              <a:rPr lang="es-CL" sz="1800" dirty="0">
                <a:latin typeface="Verdana"/>
                <a:ea typeface="Verdana"/>
              </a:rPr>
              <a:t>Como pudimos notar, las observaciones correspondientes a las categorías "hombres" y "mujeres", se agrupan, a partir de la utilización de la función </a:t>
            </a:r>
            <a:r>
              <a:rPr lang="es-CL" sz="1800" b="1" err="1">
                <a:latin typeface="Verdana"/>
                <a:ea typeface="Verdana"/>
              </a:rPr>
              <a:t>pivot_wider</a:t>
            </a:r>
            <a:r>
              <a:rPr lang="es-CL" sz="1800" b="1" dirty="0">
                <a:latin typeface="Verdana"/>
                <a:ea typeface="Verdana"/>
              </a:rPr>
              <a:t>()</a:t>
            </a:r>
            <a:r>
              <a:rPr lang="es-CL" sz="1800" dirty="0">
                <a:latin typeface="Verdana"/>
                <a:ea typeface="Verdana"/>
              </a:rPr>
              <a:t>. Ello permite disminuir</a:t>
            </a:r>
            <a:r>
              <a:rPr lang="es-CL" sz="1800" b="1" dirty="0">
                <a:latin typeface="Verdana"/>
                <a:ea typeface="Verdana"/>
              </a:rPr>
              <a:t> la cantidad de filas resultantes en el </a:t>
            </a:r>
            <a:r>
              <a:rPr lang="es-CL" sz="1800" b="1" err="1">
                <a:latin typeface="Verdana"/>
                <a:ea typeface="Verdana"/>
              </a:rPr>
              <a:t>dataframe</a:t>
            </a:r>
            <a:r>
              <a:rPr lang="es-CL" sz="1800" b="1" dirty="0">
                <a:latin typeface="Verdana"/>
                <a:ea typeface="Verdana"/>
              </a:rPr>
              <a:t>, lo que facilita el posterior análisis de datos.</a:t>
            </a:r>
          </a:p>
          <a:p>
            <a:pPr indent="-342900" algn="ctr">
              <a:lnSpc>
                <a:spcPct val="150000"/>
              </a:lnSpc>
            </a:pPr>
            <a:endParaRPr lang="es-CL" sz="1800" b="1" dirty="0">
              <a:latin typeface="Verdana"/>
              <a:ea typeface="Verdana"/>
            </a:endParaRPr>
          </a:p>
          <a:p>
            <a:pPr indent="-342900">
              <a:lnSpc>
                <a:spcPct val="150000"/>
              </a:lnSpc>
            </a:pPr>
            <a:r>
              <a:rPr lang="es-CL" sz="1800" b="1" dirty="0">
                <a:latin typeface="Verdana"/>
                <a:ea typeface="Verdana"/>
              </a:rPr>
              <a:t>Los argumentos más comunes de esta función son:</a:t>
            </a:r>
            <a:endParaRPr lang="es-CL" sz="1800" dirty="0">
              <a:latin typeface="Verdana"/>
              <a:ea typeface="Verdana"/>
            </a:endParaRPr>
          </a:p>
          <a:p>
            <a:pPr indent="-342900">
              <a:lnSpc>
                <a:spcPct val="150000"/>
              </a:lnSpc>
              <a:buChar char="•"/>
            </a:pPr>
            <a:r>
              <a:rPr lang="es-CL" sz="1800" b="1" dirty="0" err="1">
                <a:latin typeface="Verdana"/>
                <a:ea typeface="Verdana"/>
              </a:rPr>
              <a:t>names_from</a:t>
            </a:r>
            <a:r>
              <a:rPr lang="es-CL" sz="1800" b="1" dirty="0">
                <a:latin typeface="Verdana"/>
                <a:ea typeface="Verdana"/>
              </a:rPr>
              <a:t>: </a:t>
            </a:r>
            <a:r>
              <a:rPr lang="es-CL" sz="1800" dirty="0">
                <a:latin typeface="Verdana"/>
                <a:ea typeface="Verdana"/>
              </a:rPr>
              <a:t>categorías que se quiere convertir en columnas.</a:t>
            </a:r>
          </a:p>
          <a:p>
            <a:pPr indent="-342900">
              <a:lnSpc>
                <a:spcPct val="150000"/>
              </a:lnSpc>
              <a:buChar char="•"/>
            </a:pPr>
            <a:r>
              <a:rPr lang="es-CL" sz="1800" b="1" dirty="0" err="1">
                <a:latin typeface="Verdana"/>
                <a:ea typeface="Verdana"/>
              </a:rPr>
              <a:t>values_from</a:t>
            </a:r>
            <a:r>
              <a:rPr lang="es-CL" sz="1800" b="1" dirty="0">
                <a:latin typeface="Verdana"/>
                <a:ea typeface="Verdana"/>
              </a:rPr>
              <a:t>: </a:t>
            </a:r>
            <a:r>
              <a:rPr lang="es-CL" sz="1800" dirty="0">
                <a:latin typeface="Verdana"/>
                <a:ea typeface="Verdana"/>
              </a:rPr>
              <a:t>columna desde la cual extraer los valores.</a:t>
            </a:r>
          </a:p>
          <a:p>
            <a:pPr indent="-342900">
              <a:lnSpc>
                <a:spcPct val="150000"/>
              </a:lnSpc>
            </a:pPr>
            <a:endParaRPr lang="es-CL" sz="2000" b="1" dirty="0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1800" noProof="1"/>
          </a:p>
          <a:p>
            <a:pPr marL="342900" indent="-342900">
              <a:lnSpc>
                <a:spcPct val="150000"/>
              </a:lnSpc>
              <a:buChar char="•"/>
            </a:pPr>
            <a:endParaRPr lang="es-MX" altLang="es-CL" sz="1800" b="1" dirty="0"/>
          </a:p>
          <a:p>
            <a:endParaRPr lang="es-CL"/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C5F9FD04-3F2D-DBD5-6F9E-03F350D3CC3B}"/>
              </a:ext>
            </a:extLst>
          </p:cNvPr>
          <p:cNvSpPr txBox="1">
            <a:spLocks/>
          </p:cNvSpPr>
          <p:nvPr/>
        </p:nvSpPr>
        <p:spPr>
          <a:xfrm>
            <a:off x="756641" y="-82"/>
            <a:ext cx="10888408" cy="49679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noProof="1">
                <a:latin typeface="Verdana"/>
                <a:ea typeface="Verdana"/>
              </a:rPr>
              <a:t>Función pivot_wider()</a:t>
            </a:r>
            <a:endParaRPr lang="es-CL" noProof="1"/>
          </a:p>
        </p:txBody>
      </p:sp>
      <p:sp>
        <p:nvSpPr>
          <p:cNvPr id="3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Verdana"/>
                <a:ea typeface="Verdana"/>
              </a:rPr>
              <a:t>01.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775831991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exto 1">
            <a:extLst>
              <a:ext uri="{FF2B5EF4-FFF2-40B4-BE49-F238E27FC236}">
                <a16:creationId xmlns:a16="http://schemas.microsoft.com/office/drawing/2014/main" id="{9A9DAC67-3A39-5F47-8C85-3FF4F9D31F1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51527" y="490900"/>
            <a:ext cx="11066208" cy="787949"/>
          </a:xfrm>
        </p:spPr>
        <p:txBody>
          <a:bodyPr vert="horz" lIns="0" tIns="45720" rIns="0" bIns="45720" rtlCol="0" anchor="t">
            <a:normAutofit fontScale="70000" lnSpcReduction="20000"/>
          </a:bodyPr>
          <a:lstStyle/>
          <a:p>
            <a:r>
              <a:rPr lang="es-ES" dirty="0">
                <a:latin typeface="Verdana"/>
                <a:ea typeface="Verdana"/>
              </a:rPr>
              <a:t>En algunos casos, no contamos con una variable que contenga texto, para hacer el "pivoteo"...</a:t>
            </a:r>
          </a:p>
          <a:p>
            <a:endParaRPr lang="es-ES" dirty="0">
              <a:latin typeface="Verdana"/>
              <a:ea typeface="Verdana"/>
            </a:endParaRPr>
          </a:p>
        </p:txBody>
      </p:sp>
      <p:sp>
        <p:nvSpPr>
          <p:cNvPr id="7" name="Marcador de texto 2">
            <a:extLst>
              <a:ext uri="{FF2B5EF4-FFF2-40B4-BE49-F238E27FC236}">
                <a16:creationId xmlns:a16="http://schemas.microsoft.com/office/drawing/2014/main" id="{C9364D47-5C3C-F79A-6B14-67D324BAD535}"/>
              </a:ext>
            </a:extLst>
          </p:cNvPr>
          <p:cNvSpPr>
            <a:spLocks noGrp="1"/>
          </p:cNvSpPr>
          <p:nvPr/>
        </p:nvSpPr>
        <p:spPr>
          <a:xfrm>
            <a:off x="732735" y="1404055"/>
            <a:ext cx="3867235" cy="5150316"/>
          </a:xfrm>
          <a:prstGeom prst="rect">
            <a:avLst/>
          </a:prstGeom>
          <a:solidFill>
            <a:schemeClr val="tx1"/>
          </a:solidFill>
        </p:spPr>
        <p:txBody>
          <a:bodyPr vert="horz" lIns="0" tIns="45720" rIns="0" bIns="45720" rtlCol="0" anchor="t">
            <a:no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42900" lvl="1" indent="0">
              <a:buNone/>
            </a:pPr>
            <a:endParaRPr lang="es-CL" sz="1800" dirty="0">
              <a:solidFill>
                <a:srgbClr val="FFFFFF"/>
              </a:solidFill>
              <a:latin typeface="Consolas"/>
              <a:ea typeface="Verdana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 # A </a:t>
            </a:r>
            <a:r>
              <a:rPr lang="es-CL" sz="1800" dirty="0" err="1">
                <a:solidFill>
                  <a:srgbClr val="FFFFFF"/>
                </a:solidFill>
                <a:latin typeface="Consolas"/>
                <a:ea typeface="Verdana"/>
              </a:rPr>
              <a:t>tibble</a:t>
            </a: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: 32 × 3</a:t>
            </a:r>
            <a:endParaRPr lang="es-ES" sz="1800">
              <a:solidFill>
                <a:srgbClr val="FFFFFF"/>
              </a:solidFill>
              <a:latin typeface="Consolas"/>
              <a:ea typeface="Verdana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 # </a:t>
            </a:r>
            <a:r>
              <a:rPr lang="es-CL" sz="1800" err="1">
                <a:solidFill>
                  <a:srgbClr val="FFFFFF"/>
                </a:solidFill>
                <a:latin typeface="Consolas"/>
                <a:ea typeface="Verdana"/>
              </a:rPr>
              <a:t>Groups</a:t>
            </a: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:   </a:t>
            </a:r>
            <a:r>
              <a:rPr lang="es-CL" sz="1800" err="1">
                <a:solidFill>
                  <a:srgbClr val="FFFFFF"/>
                </a:solidFill>
                <a:latin typeface="Consolas"/>
                <a:ea typeface="Verdana"/>
              </a:rPr>
              <a:t>region</a:t>
            </a: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 [16]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   </a:t>
            </a:r>
            <a:r>
              <a:rPr lang="es-CL" sz="1800" err="1">
                <a:solidFill>
                  <a:srgbClr val="FFFFFF"/>
                </a:solidFill>
                <a:latin typeface="Consolas"/>
                <a:ea typeface="Verdana"/>
              </a:rPr>
              <a:t>region</a:t>
            </a: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  sexo     n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    &lt;</a:t>
            </a:r>
            <a:r>
              <a:rPr lang="es-CL" sz="1800" err="1">
                <a:solidFill>
                  <a:srgbClr val="FFFFFF"/>
                </a:solidFill>
                <a:latin typeface="Consolas"/>
                <a:ea typeface="Verdana"/>
              </a:rPr>
              <a:t>dbl</a:t>
            </a: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&gt; &lt;</a:t>
            </a:r>
            <a:r>
              <a:rPr lang="es-CL" sz="1800" err="1">
                <a:solidFill>
                  <a:srgbClr val="FFFFFF"/>
                </a:solidFill>
                <a:latin typeface="Consolas"/>
                <a:ea typeface="Verdana"/>
              </a:rPr>
              <a:t>dbl</a:t>
            </a: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&gt; &lt;</a:t>
            </a:r>
            <a:r>
              <a:rPr lang="es-CL" sz="1800" err="1">
                <a:solidFill>
                  <a:srgbClr val="FFFFFF"/>
                </a:solidFill>
                <a:latin typeface="Consolas"/>
                <a:ea typeface="Verdana"/>
              </a:rPr>
              <a:t>int</a:t>
            </a: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&gt;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 1      1     1  1187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 2      1     2  1288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 3      2     1  1536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 4      2     2  1601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 5      3     1  1409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 6      3     2  1524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 7      4     1  2481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  8      4     2  2679</a:t>
            </a:r>
            <a:endParaRPr lang="es-CL" sz="1800">
              <a:solidFill>
                <a:srgbClr val="FFFFFF"/>
              </a:solidFill>
              <a:latin typeface="Consolas"/>
            </a:endParaRPr>
          </a:p>
          <a:p>
            <a:pPr marL="342900" lvl="1" indent="0">
              <a:buNone/>
            </a:pPr>
            <a:r>
              <a:rPr lang="es-CL" sz="1800" dirty="0">
                <a:solidFill>
                  <a:srgbClr val="FFFFFF"/>
                </a:solidFill>
                <a:latin typeface="Consolas"/>
                <a:ea typeface="Verdana"/>
              </a:rPr>
              <a:t>## # ℹ 22 more </a:t>
            </a:r>
            <a:r>
              <a:rPr lang="es-CL" sz="1800" dirty="0" err="1">
                <a:solidFill>
                  <a:srgbClr val="FFFFFF"/>
                </a:solidFill>
                <a:latin typeface="Consolas"/>
                <a:ea typeface="Verdana"/>
              </a:rPr>
              <a:t>rows</a:t>
            </a:r>
            <a:endParaRPr lang="es-CL" sz="2000" dirty="0">
              <a:solidFill>
                <a:srgbClr val="FFFFFF"/>
              </a:solidFill>
              <a:latin typeface="Consolas"/>
            </a:endParaRPr>
          </a:p>
          <a:p>
            <a:pPr indent="-342900"/>
            <a:endParaRPr lang="es-CL" sz="1800" dirty="0">
              <a:solidFill>
                <a:srgbClr val="FFFFFF"/>
              </a:solidFill>
            </a:endParaRPr>
          </a:p>
          <a:p>
            <a:pPr indent="-342900"/>
            <a:endParaRPr lang="es-CL" sz="2000" b="1" dirty="0">
              <a:solidFill>
                <a:srgbClr val="FFFFFF"/>
              </a:solidFill>
            </a:endParaRPr>
          </a:p>
          <a:p>
            <a:pPr marL="342900" indent="-342900">
              <a:buChar char="•"/>
            </a:pPr>
            <a:endParaRPr lang="es-MX" altLang="es-CL" sz="1800" noProof="1">
              <a:solidFill>
                <a:srgbClr val="FFFFFF"/>
              </a:solidFill>
            </a:endParaRPr>
          </a:p>
          <a:p>
            <a:pPr marL="342900" indent="-342900">
              <a:buChar char="•"/>
            </a:pPr>
            <a:endParaRPr lang="es-MX" altLang="es-CL" sz="1800" b="1" dirty="0">
              <a:solidFill>
                <a:srgbClr val="FFFFFF"/>
              </a:solidFill>
            </a:endParaRPr>
          </a:p>
          <a:p>
            <a:endParaRPr lang="es-CL">
              <a:solidFill>
                <a:srgbClr val="FFFFFF"/>
              </a:solidFill>
            </a:endParaRPr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C5F9FD04-3F2D-DBD5-6F9E-03F350D3CC3B}"/>
              </a:ext>
            </a:extLst>
          </p:cNvPr>
          <p:cNvSpPr txBox="1">
            <a:spLocks/>
          </p:cNvSpPr>
          <p:nvPr/>
        </p:nvSpPr>
        <p:spPr>
          <a:xfrm>
            <a:off x="756641" y="-82"/>
            <a:ext cx="10888408" cy="496799"/>
          </a:xfrm>
          <a:prstGeom prst="rect">
            <a:avLst/>
          </a:prstGeom>
        </p:spPr>
        <p:txBody>
          <a:bodyPr vert="horz" lIns="0" tIns="45720" rIns="91440" bIns="45720" rtlCol="0" anchor="ctr" anchorCtr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200" b="0" i="0" kern="1200" baseline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noProof="1">
                <a:latin typeface="Verdana"/>
                <a:ea typeface="Verdana"/>
              </a:rPr>
              <a:t>Función pivot_wider()</a:t>
            </a:r>
            <a:endParaRPr lang="es-CL" noProof="1"/>
          </a:p>
        </p:txBody>
      </p:sp>
      <p:pic>
        <p:nvPicPr>
          <p:cNvPr id="3" name="Gráfico 20" descr="Flecha: curva ligera con relleno sólido">
            <a:extLst>
              <a:ext uri="{FF2B5EF4-FFF2-40B4-BE49-F238E27FC236}">
                <a16:creationId xmlns:a16="http://schemas.microsoft.com/office/drawing/2014/main" id="{75A07467-32B0-E5E5-99E1-828DF3D823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xmlns="" r:embed="rId3"/>
              </a:ext>
            </a:extLst>
          </a:blip>
          <a:stretch>
            <a:fillRect/>
          </a:stretch>
        </p:blipFill>
        <p:spPr>
          <a:xfrm>
            <a:off x="4392372" y="3082871"/>
            <a:ext cx="2229806" cy="1699675"/>
          </a:xfrm>
          <a:prstGeom prst="rect">
            <a:avLst/>
          </a:prstGeom>
        </p:spPr>
      </p:pic>
      <p:sp>
        <p:nvSpPr>
          <p:cNvPr id="5" name="CuadroTexto 4">
            <a:extLst>
              <a:ext uri="{FF2B5EF4-FFF2-40B4-BE49-F238E27FC236}">
                <a16:creationId xmlns:a16="http://schemas.microsoft.com/office/drawing/2014/main" id="{714EAACF-4029-1708-113C-8355E1D4043F}"/>
              </a:ext>
            </a:extLst>
          </p:cNvPr>
          <p:cNvSpPr txBox="1"/>
          <p:nvPr/>
        </p:nvSpPr>
        <p:spPr>
          <a:xfrm>
            <a:off x="6970629" y="3333198"/>
            <a:ext cx="4373268" cy="1200329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s-ES" sz="2400" dirty="0">
                <a:latin typeface="Verdana"/>
                <a:ea typeface="Verdana"/>
              </a:rPr>
              <a:t>En esos casos, podemos usar el parámetro </a:t>
            </a:r>
            <a:r>
              <a:rPr lang="es-ES" sz="2400" b="1" err="1">
                <a:latin typeface="Verdana"/>
                <a:ea typeface="Verdana"/>
              </a:rPr>
              <a:t>names_prefix</a:t>
            </a:r>
            <a:endParaRPr lang="es-ES" sz="2400" err="1">
              <a:latin typeface="Verdana"/>
              <a:ea typeface="Verdana"/>
            </a:endParaRPr>
          </a:p>
        </p:txBody>
      </p:sp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latin typeface="Verdana"/>
                <a:ea typeface="Verdana"/>
              </a:rPr>
              <a:t>01.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04015633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CFF1CF80-239C-5646-A7AC-88A2634A09C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s-CL" noProof="1">
                <a:latin typeface="Verdana"/>
                <a:ea typeface="Verdana"/>
              </a:rPr>
              <a:t>Función pivot_wider()</a:t>
            </a:r>
            <a:endParaRPr lang="es-ES" noProof="1"/>
          </a:p>
        </p:txBody>
      </p:sp>
      <p:sp>
        <p:nvSpPr>
          <p:cNvPr id="9" name="Marcador de texto 1">
            <a:extLst>
              <a:ext uri="{FF2B5EF4-FFF2-40B4-BE49-F238E27FC236}">
                <a16:creationId xmlns:a16="http://schemas.microsoft.com/office/drawing/2014/main" id="{9E4A7344-D208-3ED0-B7C9-B25178497E71}"/>
              </a:ext>
            </a:extLst>
          </p:cNvPr>
          <p:cNvSpPr>
            <a:spLocks noGrp="1"/>
          </p:cNvSpPr>
          <p:nvPr/>
        </p:nvSpPr>
        <p:spPr>
          <a:xfrm>
            <a:off x="748765" y="488121"/>
            <a:ext cx="6123196" cy="1944497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38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2800" noProof="1">
                <a:latin typeface="Verdana"/>
                <a:ea typeface="Verdana"/>
              </a:rPr>
              <a:t>Ejecutamos código...</a:t>
            </a:r>
            <a:endParaRPr lang="es-ES" sz="2800" noProof="1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96ABB93-3380-8D7E-35A0-789AB6CAC3C7}"/>
              </a:ext>
            </a:extLst>
          </p:cNvPr>
          <p:cNvSpPr>
            <a:spLocks noGrp="1"/>
          </p:cNvSpPr>
          <p:nvPr/>
        </p:nvSpPr>
        <p:spPr>
          <a:xfrm>
            <a:off x="379888" y="1275527"/>
            <a:ext cx="5612148" cy="5583555"/>
          </a:xfrm>
          <a:prstGeom prst="rect">
            <a:avLst/>
          </a:prstGeom>
        </p:spPr>
        <p:txBody>
          <a:bodyPr vert="horz" lIns="0" tIns="45720" rIns="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calidad::ene %&gt;%</a:t>
            </a:r>
            <a:endParaRPr lang="es-ES" sz="1800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   group_by(region, sexo) %&gt;%</a:t>
            </a:r>
            <a:endParaRPr lang="es-CL" sz="1800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   summarise(n = n()) %&gt;%</a:t>
            </a:r>
            <a:endParaRPr lang="es-CL" sz="1800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   pivot_wider(names_from = sexo,</a:t>
            </a:r>
            <a:endParaRPr lang="es-CL" sz="1800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noProof="1">
                <a:solidFill>
                  <a:schemeClr val="bg1"/>
                </a:solidFill>
                <a:latin typeface="Consolas"/>
                <a:ea typeface="Verdana"/>
              </a:rPr>
              <a:t>                     values_from = n,</a:t>
            </a:r>
            <a:endParaRPr lang="es-CL" sz="1800" dirty="0">
              <a:solidFill>
                <a:schemeClr val="bg1"/>
              </a:solidFill>
              <a:latin typeface="Consolas"/>
              <a:ea typeface="Verdana"/>
            </a:endParaRPr>
          </a:p>
          <a:p>
            <a:r>
              <a:rPr lang="es-CL" sz="1800" noProof="1">
                <a:solidFill>
                  <a:srgbClr val="122361"/>
                </a:solidFill>
                <a:highlight>
                  <a:srgbClr val="FFFF00"/>
                </a:highlight>
                <a:latin typeface="Consolas"/>
                <a:ea typeface="Verdana"/>
              </a:rPr>
              <a:t>                     names_prefix = "sexo" )</a:t>
            </a:r>
            <a:endParaRPr lang="es-CL" sz="2000" dirty="0">
              <a:solidFill>
                <a:srgbClr val="122361"/>
              </a:solidFill>
              <a:highlight>
                <a:srgbClr val="FFFF00"/>
              </a:highlight>
              <a:latin typeface="Verdana"/>
              <a:ea typeface="Verdana"/>
            </a:endParaRPr>
          </a:p>
          <a:p>
            <a:endParaRPr lang="es-CL" sz="1800" b="1" noProof="1">
              <a:solidFill>
                <a:schemeClr val="bg1"/>
              </a:solidFill>
            </a:endParaRPr>
          </a:p>
          <a:p>
            <a:endParaRPr lang="es-CL" sz="1800" noProof="1">
              <a:solidFill>
                <a:schemeClr val="bg1"/>
              </a:solidFill>
            </a:endParaRPr>
          </a:p>
          <a:p>
            <a:endParaRPr lang="es-CL" sz="1800" dirty="0">
              <a:solidFill>
                <a:schemeClr val="bg1"/>
              </a:solidFill>
            </a:endParaRPr>
          </a:p>
          <a:p>
            <a:endParaRPr lang="es-CL" sz="1800" dirty="0">
              <a:solidFill>
                <a:schemeClr val="bg1"/>
              </a:solidFill>
              <a:latin typeface="Verdana"/>
              <a:ea typeface="Verdana"/>
            </a:endParaRPr>
          </a:p>
          <a:p>
            <a:endParaRPr lang="es-CL" sz="1800" dirty="0">
              <a:solidFill>
                <a:schemeClr val="bg1"/>
              </a:solidFill>
            </a:endParaRPr>
          </a:p>
          <a:p>
            <a:endParaRPr lang="es-CL" sz="1800" dirty="0">
              <a:latin typeface="Verdana"/>
              <a:ea typeface="Verdana"/>
            </a:endParaRPr>
          </a:p>
          <a:p>
            <a:endParaRPr lang="es-CL" sz="2000" dirty="0"/>
          </a:p>
          <a:p>
            <a:endParaRPr lang="es-CL" sz="2000" dirty="0"/>
          </a:p>
          <a:p>
            <a:endParaRPr lang="es-CL" sz="4000"/>
          </a:p>
          <a:p>
            <a:endParaRPr lang="es-CL" sz="4000"/>
          </a:p>
          <a:p>
            <a:endParaRPr lang="es-CL" sz="4000"/>
          </a:p>
          <a:p>
            <a:endParaRPr lang="es-CL"/>
          </a:p>
          <a:p>
            <a:endParaRPr lang="es-CL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A9383EE7-30D5-6903-D5FE-2E9558466098}"/>
              </a:ext>
            </a:extLst>
          </p:cNvPr>
          <p:cNvSpPr txBox="1"/>
          <p:nvPr/>
        </p:nvSpPr>
        <p:spPr>
          <a:xfrm>
            <a:off x="6548699" y="408490"/>
            <a:ext cx="5397500" cy="6247864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s-CL" sz="2000" b="1" dirty="0">
                <a:latin typeface="Verdana"/>
                <a:ea typeface="Verdana"/>
              </a:rPr>
              <a:t>Visualización de consola</a:t>
            </a:r>
            <a:r>
              <a:rPr lang="es-CL" sz="2000" dirty="0">
                <a:latin typeface="Verdana"/>
                <a:ea typeface="Verdana"/>
              </a:rPr>
              <a:t>:</a:t>
            </a:r>
          </a:p>
          <a:p>
            <a:endParaRPr lang="es-CL" sz="2000" dirty="0">
              <a:latin typeface="Verdana"/>
              <a:ea typeface="Verdana"/>
              <a:cs typeface="Calibri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 # A </a:t>
            </a:r>
            <a:r>
              <a:rPr lang="es-CL" err="1">
                <a:latin typeface="Consolas"/>
                <a:ea typeface="Verdana"/>
                <a:cs typeface="Calibri"/>
              </a:rPr>
              <a:t>tibble</a:t>
            </a:r>
            <a:r>
              <a:rPr lang="es-CL" dirty="0">
                <a:latin typeface="Consolas"/>
                <a:ea typeface="Verdana"/>
                <a:cs typeface="Calibri"/>
              </a:rPr>
              <a:t>: 16 × 3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 # </a:t>
            </a:r>
            <a:r>
              <a:rPr lang="es-CL" err="1">
                <a:latin typeface="Consolas"/>
                <a:ea typeface="Verdana"/>
                <a:cs typeface="Calibri"/>
              </a:rPr>
              <a:t>Groups</a:t>
            </a:r>
            <a:r>
              <a:rPr lang="es-CL" dirty="0">
                <a:latin typeface="Consolas"/>
                <a:ea typeface="Verdana"/>
                <a:cs typeface="Calibri"/>
              </a:rPr>
              <a:t>:   </a:t>
            </a:r>
            <a:r>
              <a:rPr lang="es-CL" err="1">
                <a:latin typeface="Consolas"/>
                <a:ea typeface="Verdana"/>
                <a:cs typeface="Calibri"/>
              </a:rPr>
              <a:t>region</a:t>
            </a:r>
            <a:r>
              <a:rPr lang="es-CL" dirty="0">
                <a:latin typeface="Consolas"/>
                <a:ea typeface="Verdana"/>
                <a:cs typeface="Calibri"/>
              </a:rPr>
              <a:t> [16]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   </a:t>
            </a:r>
            <a:r>
              <a:rPr lang="es-CL" err="1">
                <a:latin typeface="Consolas"/>
                <a:ea typeface="Verdana"/>
                <a:cs typeface="Calibri"/>
              </a:rPr>
              <a:t>region</a:t>
            </a:r>
            <a:r>
              <a:rPr lang="es-CL" dirty="0">
                <a:latin typeface="Consolas"/>
                <a:ea typeface="Verdana"/>
                <a:cs typeface="Calibri"/>
              </a:rPr>
              <a:t> sexo1 sexo2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    &lt;</a:t>
            </a:r>
            <a:r>
              <a:rPr lang="es-CL" err="1">
                <a:latin typeface="Consolas"/>
                <a:ea typeface="Verdana"/>
                <a:cs typeface="Calibri"/>
              </a:rPr>
              <a:t>dbl</a:t>
            </a:r>
            <a:r>
              <a:rPr lang="es-CL" dirty="0">
                <a:latin typeface="Consolas"/>
                <a:ea typeface="Verdana"/>
                <a:cs typeface="Calibri"/>
              </a:rPr>
              <a:t>&gt; &lt;</a:t>
            </a:r>
            <a:r>
              <a:rPr lang="es-CL" err="1">
                <a:latin typeface="Consolas"/>
                <a:ea typeface="Verdana"/>
                <a:cs typeface="Calibri"/>
              </a:rPr>
              <a:t>int</a:t>
            </a:r>
            <a:r>
              <a:rPr lang="es-CL" dirty="0">
                <a:latin typeface="Consolas"/>
                <a:ea typeface="Verdana"/>
                <a:cs typeface="Calibri"/>
              </a:rPr>
              <a:t>&gt; &lt;</a:t>
            </a:r>
            <a:r>
              <a:rPr lang="es-CL" err="1">
                <a:latin typeface="Consolas"/>
                <a:ea typeface="Verdana"/>
                <a:cs typeface="Calibri"/>
              </a:rPr>
              <a:t>int</a:t>
            </a:r>
            <a:r>
              <a:rPr lang="es-CL" dirty="0">
                <a:latin typeface="Consolas"/>
                <a:ea typeface="Verdana"/>
                <a:cs typeface="Calibri"/>
              </a:rPr>
              <a:t>&gt;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 1      1  1187  1288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 2      2  1536  1601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 3      3  1409  1524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 4      4  2481  2679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 5      5  5296  5829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 6      6  2611  2806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 7      7  3121  3313</a:t>
            </a:r>
            <a:endParaRPr lang="es-CL">
              <a:latin typeface="Consolas"/>
              <a:ea typeface="Verdana"/>
            </a:endParaRPr>
          </a:p>
          <a:p>
            <a:r>
              <a:rPr lang="es-CL" dirty="0">
                <a:latin typeface="Consolas"/>
                <a:ea typeface="Verdana"/>
                <a:cs typeface="Calibri"/>
              </a:rPr>
              <a:t>##  8      8  4975  5742</a:t>
            </a:r>
            <a:endParaRPr lang="es-CL">
              <a:latin typeface="Consolas"/>
            </a:endParaRPr>
          </a:p>
          <a:p>
            <a:r>
              <a:rPr lang="es-CL" dirty="0">
                <a:solidFill>
                  <a:srgbClr val="122361"/>
                </a:solidFill>
                <a:latin typeface="Consolas"/>
                <a:ea typeface="Verdana"/>
                <a:cs typeface="Calibri"/>
              </a:rPr>
              <a:t>##  9      9  2204  2420</a:t>
            </a:r>
            <a:endParaRPr lang="es-CL">
              <a:latin typeface="Consolas"/>
            </a:endParaRPr>
          </a:p>
          <a:p>
            <a:r>
              <a:rPr lang="es-CL" dirty="0">
                <a:solidFill>
                  <a:srgbClr val="122361"/>
                </a:solidFill>
                <a:latin typeface="Consolas"/>
                <a:ea typeface="Verdana"/>
                <a:cs typeface="Calibri"/>
              </a:rPr>
              <a:t>## 10     10  3128  3226</a:t>
            </a:r>
            <a:endParaRPr lang="es-CL">
              <a:latin typeface="Consolas"/>
            </a:endParaRPr>
          </a:p>
          <a:p>
            <a:r>
              <a:rPr lang="es-CL" dirty="0">
                <a:solidFill>
                  <a:srgbClr val="122361"/>
                </a:solidFill>
                <a:latin typeface="Consolas"/>
                <a:ea typeface="Verdana"/>
                <a:cs typeface="Calibri"/>
              </a:rPr>
              <a:t>## 11     11  1003  1014</a:t>
            </a:r>
            <a:endParaRPr lang="es-CL">
              <a:latin typeface="Consolas"/>
            </a:endParaRPr>
          </a:p>
          <a:p>
            <a:r>
              <a:rPr lang="es-CL" dirty="0">
                <a:solidFill>
                  <a:srgbClr val="122361"/>
                </a:solidFill>
                <a:latin typeface="Consolas"/>
                <a:ea typeface="Verdana"/>
                <a:cs typeface="Calibri"/>
              </a:rPr>
              <a:t>## 12     12   915   947</a:t>
            </a:r>
            <a:endParaRPr lang="es-CL">
              <a:latin typeface="Consolas"/>
            </a:endParaRPr>
          </a:p>
          <a:p>
            <a:r>
              <a:rPr lang="es-CL" dirty="0">
                <a:solidFill>
                  <a:srgbClr val="122361"/>
                </a:solidFill>
                <a:latin typeface="Consolas"/>
                <a:ea typeface="Verdana"/>
                <a:cs typeface="Calibri"/>
              </a:rPr>
              <a:t>## 13     13  7184  8117</a:t>
            </a:r>
            <a:endParaRPr lang="es-CL">
              <a:latin typeface="Consolas"/>
            </a:endParaRPr>
          </a:p>
          <a:p>
            <a:r>
              <a:rPr lang="es-CL" dirty="0">
                <a:solidFill>
                  <a:srgbClr val="122361"/>
                </a:solidFill>
                <a:latin typeface="Consolas"/>
                <a:ea typeface="Verdana"/>
                <a:cs typeface="Calibri"/>
              </a:rPr>
              <a:t>## 14     14  1771  1920</a:t>
            </a:r>
            <a:endParaRPr lang="es-CL">
              <a:latin typeface="Consolas"/>
            </a:endParaRPr>
          </a:p>
          <a:p>
            <a:r>
              <a:rPr lang="es-CL" dirty="0">
                <a:solidFill>
                  <a:srgbClr val="122361"/>
                </a:solidFill>
                <a:latin typeface="Consolas"/>
                <a:ea typeface="Verdana"/>
                <a:cs typeface="Calibri"/>
              </a:rPr>
              <a:t>## 15     15  1481  1543</a:t>
            </a:r>
            <a:endParaRPr lang="es-CL">
              <a:latin typeface="Consolas"/>
            </a:endParaRPr>
          </a:p>
          <a:p>
            <a:r>
              <a:rPr lang="es-CL" dirty="0">
                <a:solidFill>
                  <a:srgbClr val="122361"/>
                </a:solidFill>
                <a:latin typeface="Consolas"/>
                <a:ea typeface="Verdana"/>
                <a:cs typeface="Calibri"/>
              </a:rPr>
              <a:t>## 16     16  1687  1884</a:t>
            </a:r>
            <a:endParaRPr lang="es-CL" dirty="0">
              <a:latin typeface="Consolas"/>
            </a:endParaRPr>
          </a:p>
        </p:txBody>
      </p:sp>
      <p:pic>
        <p:nvPicPr>
          <p:cNvPr id="14" name="Imagen 13" descr="Interfaz de usuario gráfica&#10;&#10;Descripción generada automáticamente" hidden="1">
            <a:extLst>
              <a:ext uri="{FF2B5EF4-FFF2-40B4-BE49-F238E27FC236}">
                <a16:creationId xmlns:a16="http://schemas.microsoft.com/office/drawing/2014/main" id="{34B08EB6-DE00-AC6D-B55B-4917E3BA59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3810000"/>
            <a:ext cx="3060700" cy="3048000"/>
          </a:xfrm>
          <a:prstGeom prst="rect">
            <a:avLst/>
          </a:prstGeom>
        </p:spPr>
      </p:pic>
      <p:pic>
        <p:nvPicPr>
          <p:cNvPr id="16" name="Imagen 15" descr="Interfaz de usuario gráfica&#10;&#10;Descripción generada automáticamente">
            <a:extLst>
              <a:ext uri="{FF2B5EF4-FFF2-40B4-BE49-F238E27FC236}">
                <a16:creationId xmlns:a16="http://schemas.microsoft.com/office/drawing/2014/main" id="{2CF4DE95-0F71-C922-2685-4BB70BE9C1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0" y="3822700"/>
            <a:ext cx="3327400" cy="3403600"/>
          </a:xfrm>
          <a:prstGeom prst="rect">
            <a:avLst/>
          </a:prstGeom>
        </p:spPr>
      </p:pic>
      <p:sp>
        <p:nvSpPr>
          <p:cNvPr id="2" name="Marcador de texto 4">
            <a:extLst>
              <a:ext uri="{FF2B5EF4-FFF2-40B4-BE49-F238E27FC236}">
                <a16:creationId xmlns:a16="http://schemas.microsoft.com/office/drawing/2014/main" id="{0262C882-46AD-1AAE-F14F-7F80D43BD04F}"/>
              </a:ext>
            </a:extLst>
          </p:cNvPr>
          <p:cNvSpPr>
            <a:spLocks noGrp="1"/>
          </p:cNvSpPr>
          <p:nvPr/>
        </p:nvSpPr>
        <p:spPr>
          <a:xfrm>
            <a:off x="3672" y="57798"/>
            <a:ext cx="581891" cy="34391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="1" i="0" kern="120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200" b="0" i="0" kern="120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" dirty="0">
                <a:solidFill>
                  <a:srgbClr val="122361"/>
                </a:solidFill>
                <a:latin typeface="Verdana"/>
                <a:ea typeface="Verdana"/>
              </a:rPr>
              <a:t>01.</a:t>
            </a:r>
            <a:endParaRPr lang="es-ES" dirty="0">
              <a:solidFill>
                <a:srgbClr val="12236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1056736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F91397-03E1-874F-BD91-C5A1CB52FF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L"/>
              <a:t>¡Muchas gracias!</a:t>
            </a:r>
          </a:p>
        </p:txBody>
      </p:sp>
    </p:spTree>
    <p:extLst>
      <p:ext uri="{BB962C8B-B14F-4D97-AF65-F5344CB8AC3E}">
        <p14:creationId xmlns:p14="http://schemas.microsoft.com/office/powerpoint/2010/main" val="1039484684"/>
      </p:ext>
    </p:extLst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4105498"/>
      </p:ext>
    </p:extLst>
  </p:cSld>
  <p:clrMapOvr>
    <a:masterClrMapping/>
  </p:clrMapOvr>
  <p:transition spd="slow">
    <p:cover/>
  </p:transition>
</p:sld>
</file>

<file path=ppt/theme/theme1.xml><?xml version="1.0" encoding="utf-8"?>
<a:theme xmlns:a="http://schemas.openxmlformats.org/drawingml/2006/main" name="Tema de Office">
  <a:themeElements>
    <a:clrScheme name="CENSO PILOTO OPERATIVO">
      <a:dk1>
        <a:srgbClr val="122361"/>
      </a:dk1>
      <a:lt1>
        <a:srgbClr val="FFFFFF"/>
      </a:lt1>
      <a:dk2>
        <a:srgbClr val="2C437F"/>
      </a:dk2>
      <a:lt2>
        <a:srgbClr val="3755A1"/>
      </a:lt2>
      <a:accent1>
        <a:srgbClr val="96B52D"/>
      </a:accent1>
      <a:accent2>
        <a:srgbClr val="B12B2B"/>
      </a:accent2>
      <a:accent3>
        <a:srgbClr val="EE7F1C"/>
      </a:accent3>
      <a:accent4>
        <a:srgbClr val="824E98"/>
      </a:accent4>
      <a:accent5>
        <a:srgbClr val="F9AD00"/>
      </a:accent5>
      <a:accent6>
        <a:srgbClr val="049EE2"/>
      </a:accent6>
      <a:hlink>
        <a:srgbClr val="2C437F"/>
      </a:hlink>
      <a:folHlink>
        <a:srgbClr val="019FE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D041909C0359B45B747A090B3DBAE2C" ma:contentTypeVersion="17" ma:contentTypeDescription="Crear nuevo documento." ma:contentTypeScope="" ma:versionID="a76b06292f393ad747094621e5e5e326">
  <xsd:schema xmlns:xsd="http://www.w3.org/2001/XMLSchema" xmlns:xs="http://www.w3.org/2001/XMLSchema" xmlns:p="http://schemas.microsoft.com/office/2006/metadata/properties" xmlns:ns2="a369e572-027a-44c0-8f11-2f588a2a1334" xmlns:ns3="6fc35979-dbb1-4d4b-8727-6470e0646fe1" targetNamespace="http://schemas.microsoft.com/office/2006/metadata/properties" ma:root="true" ma:fieldsID="25511ec4625b26fdc2a3b618e4c30d27" ns2:_="" ns3:_="">
    <xsd:import namespace="a369e572-027a-44c0-8f11-2f588a2a1334"/>
    <xsd:import namespace="6fc35979-dbb1-4d4b-8727-6470e0646fe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369e572-027a-44c0-8f11-2f588a2a133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Etiquetas de imagen" ma:readOnly="false" ma:fieldId="{5cf76f15-5ced-4ddc-b409-7134ff3c332f}" ma:taxonomyMulti="true" ma:sspId="c6d0a366-f013-4afb-8079-7418cfb1d1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c35979-dbb1-4d4b-8727-6470e0646fe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b784829f-89f2-4552-8458-d36d51c2f480}" ma:internalName="TaxCatchAll" ma:showField="CatchAllData" ma:web="6fc35979-dbb1-4d4b-8727-6470e0646fe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6fc35979-dbb1-4d4b-8727-6470e0646fe1">
      <UserInfo>
        <DisplayName>Limited Access System Group For Web 8e2e1c30-a0a3-4aeb-a4a7-0def530503c1</DisplayName>
        <AccountId>30</AccountId>
        <AccountType/>
      </UserInfo>
      <UserInfo>
        <DisplayName>Todos excepto los usuarios externos</DisplayName>
        <AccountId>9</AccountId>
        <AccountType/>
      </UserInfo>
      <UserInfo>
        <DisplayName>Maximiliano Benito Molina Duarte</DisplayName>
        <AccountId>499</AccountId>
        <AccountType/>
      </UserInfo>
    </SharedWithUsers>
    <lcf76f155ced4ddcb4097134ff3c332f xmlns="a369e572-027a-44c0-8f11-2f588a2a1334">
      <Terms xmlns="http://schemas.microsoft.com/office/infopath/2007/PartnerControls"/>
    </lcf76f155ced4ddcb4097134ff3c332f>
    <TaxCatchAll xmlns="6fc35979-dbb1-4d4b-8727-6470e0646fe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2E012E1-9406-4A37-BF5E-878E31FBD63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369e572-027a-44c0-8f11-2f588a2a1334"/>
    <ds:schemaRef ds:uri="6fc35979-dbb1-4d4b-8727-6470e0646fe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31D2BDAD-513B-4B88-892F-43642AA53E55}">
  <ds:schemaRefs>
    <ds:schemaRef ds:uri="http://schemas.microsoft.com/office/2006/documentManagement/types"/>
    <ds:schemaRef ds:uri="http://purl.org/dc/elements/1.1/"/>
    <ds:schemaRef ds:uri="a369e572-027a-44c0-8f11-2f588a2a1334"/>
    <ds:schemaRef ds:uri="http://schemas.microsoft.com/office/infopath/2007/PartnerControls"/>
    <ds:schemaRef ds:uri="http://purl.org/dc/dcmitype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6fc35979-dbb1-4d4b-8727-6470e0646fe1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5614BEFE-46A2-4460-9301-790EB8E7208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2657</TotalTime>
  <Words>1333</Words>
  <Application>Microsoft Office PowerPoint</Application>
  <PresentationFormat>Panorámica</PresentationFormat>
  <Paragraphs>192</Paragraphs>
  <Slides>12</Slides>
  <Notes>2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8" baseType="lpstr">
      <vt:lpstr>Arial</vt:lpstr>
      <vt:lpstr>Avenir Next Demi Bold</vt:lpstr>
      <vt:lpstr>Calibri</vt:lpstr>
      <vt:lpstr>Consolas</vt:lpstr>
      <vt:lpstr>Verdana</vt:lpstr>
      <vt:lpstr>Tema de Office</vt:lpstr>
      <vt:lpstr>Tidy data: Función pivot_wider()</vt:lpstr>
      <vt:lpstr>Contenidos</vt:lpstr>
      <vt:lpstr>01.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¡Muchas gracias!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Myriam Gaete Gaete</dc:creator>
  <cp:lastModifiedBy>Alberto Carlos Farias Aguilera</cp:lastModifiedBy>
  <cp:revision>982</cp:revision>
  <dcterms:created xsi:type="dcterms:W3CDTF">2021-02-12T20:31:37Z</dcterms:created>
  <dcterms:modified xsi:type="dcterms:W3CDTF">2024-08-19T22:11:07Z</dcterms:modified>
  <cp:contentStatus>Final</cp:contentStatus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0x0101000D041909C0359B45B747A090B3DBAE2C</vt:lpwstr>
  </property>
  <property fmtid="{D5CDD505-2E9C-101B-9397-08002B2CF9AE}" pid="3" name="MediaServiceImageTags">
    <vt:lpwstr/>
  </property>
  <property fmtid="{D5CDD505-2E9C-101B-9397-08002B2CF9AE}" pid="4" name="_MarkAsFinal">
    <vt:bool>true</vt:bool>
  </property>
</Properties>
</file>