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139" r:id="rId2"/>
  </p:sldMasterIdLst>
  <p:notesMasterIdLst>
    <p:notesMasterId r:id="rId15"/>
  </p:notesMasterIdLst>
  <p:sldIdLst>
    <p:sldId id="256" r:id="rId3"/>
    <p:sldId id="1200" r:id="rId4"/>
    <p:sldId id="1251" r:id="rId5"/>
    <p:sldId id="1221" r:id="rId6"/>
    <p:sldId id="1218" r:id="rId7"/>
    <p:sldId id="1226" r:id="rId8"/>
    <p:sldId id="1227" r:id="rId9"/>
    <p:sldId id="1228" r:id="rId10"/>
    <p:sldId id="1229" r:id="rId11"/>
    <p:sldId id="1225" r:id="rId12"/>
    <p:sldId id="1252" r:id="rId13"/>
    <p:sldId id="1253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E405AE-719D-00C2-9A21-C8C7D2AE65E7}" v="57" dt="2024-08-09T18:16:00.346"/>
    <p1510:client id="{944A36E2-768E-FE62-C696-9F11E205CA35}" v="55" dt="2024-08-08T22:05:20.1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C72884-B1CA-4772-A9F6-DE2FAAC75D3C}" type="datetimeFigureOut">
              <a:t>09-08-2024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02B04C-94EB-4578-B653-DC5A06754361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6209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85441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emf"/><Relationship Id="rId4" Type="http://schemas.openxmlformats.org/officeDocument/2006/relationships/image" Target="../media/image9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emf"/><Relationship Id="rId4" Type="http://schemas.openxmlformats.org/officeDocument/2006/relationships/image" Target="../media/image9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emf"/><Relationship Id="rId4" Type="http://schemas.openxmlformats.org/officeDocument/2006/relationships/image" Target="../media/image9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emf"/><Relationship Id="rId4" Type="http://schemas.openxmlformats.org/officeDocument/2006/relationships/image" Target="../media/image9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sv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09/08/2024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09/08/2024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09/08/2024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09/08/2024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09/08/2024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09/08/2024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>
            <a:extLst>
              <a:ext uri="{FF2B5EF4-FFF2-40B4-BE49-F238E27FC236}">
                <a16:creationId xmlns:a16="http://schemas.microsoft.com/office/drawing/2014/main" id="{1BB8A75A-2B9D-9440-8C37-31422C7C0E9E}"/>
              </a:ext>
            </a:extLst>
          </p:cNvPr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1BB8A75A-2B9D-9440-8C37-31422C7C0E9E}"/>
              </a:ext>
            </a:extLst>
          </p:cNvPr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>
            <a:extLst>
              <a:ext uri="{FF2B5EF4-FFF2-40B4-BE49-F238E27FC236}">
                <a16:creationId xmlns:a16="http://schemas.microsoft.com/office/drawing/2014/main" id="{5EE5ED13-15D3-4F53-8498-F4BA6FD335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>
            <a:extLst>
              <a:ext uri="{FF2B5EF4-FFF2-40B4-BE49-F238E27FC236}">
                <a16:creationId xmlns:a16="http://schemas.microsoft.com/office/drawing/2014/main" id="{DEF9AB8C-2940-4485-9730-BE32B497044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>
            <a:extLst>
              <a:ext uri="{FF2B5EF4-FFF2-40B4-BE49-F238E27FC236}">
                <a16:creationId xmlns:a16="http://schemas.microsoft.com/office/drawing/2014/main" id="{7DE4E7D3-D5C1-6F4B-A690-8E90E6A0738E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>
            <a:extLst>
              <a:ext uri="{FF2B5EF4-FFF2-40B4-BE49-F238E27FC236}">
                <a16:creationId xmlns:a16="http://schemas.microsoft.com/office/drawing/2014/main" id="{62F9BE83-0940-E247-94C9-45B1A2277F41}"/>
              </a:ext>
            </a:extLst>
          </p:cNvPr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F8C21114-1347-2E40-9B7A-BDF8E474B9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>
            <a:extLst>
              <a:ext uri="{FF2B5EF4-FFF2-40B4-BE49-F238E27FC236}">
                <a16:creationId xmlns:a16="http://schemas.microsoft.com/office/drawing/2014/main" id="{917F818E-2443-074B-8BBB-7BD103FBDA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14DFF54-851F-714B-94DE-90DC5ED9A991}"/>
              </a:ext>
            </a:extLst>
          </p:cNvPr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990330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>
            <a:extLst>
              <a:ext uri="{FF2B5EF4-FFF2-40B4-BE49-F238E27FC236}">
                <a16:creationId xmlns:a16="http://schemas.microsoft.com/office/drawing/2014/main" id="{4180EC64-0020-E942-ABC1-9BA18003BC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F7ECF646-821E-8D47-90FC-883E1C3C4F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C978674-B003-9CFA-EB95-74B37F9B82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13" t="49997" r="-160"/>
          <a:stretch/>
        </p:blipFill>
        <p:spPr>
          <a:xfrm>
            <a:off x="-407" y="5954692"/>
            <a:ext cx="6360560" cy="3195525"/>
          </a:xfrm>
          <a:prstGeom prst="rect">
            <a:avLst/>
          </a:prstGeom>
        </p:spPr>
      </p:pic>
      <p:pic>
        <p:nvPicPr>
          <p:cNvPr id="11" name="Imagen 10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81081C17-8B8D-FD5D-A9E6-C947E4DFA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0002" b="79"/>
          <a:stretch/>
        </p:blipFill>
        <p:spPr>
          <a:xfrm>
            <a:off x="5821680" y="5960066"/>
            <a:ext cx="6370320" cy="319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30594"/>
      </p:ext>
    </p:extLst>
  </p:cSld>
  <p:clrMapOvr>
    <a:masterClrMapping/>
  </p:clrMapOvr>
  <p:transition spd="slow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>
            <a:extLst>
              <a:ext uri="{FF2B5EF4-FFF2-40B4-BE49-F238E27FC236}">
                <a16:creationId xmlns:a16="http://schemas.microsoft.com/office/drawing/2014/main" id="{4180EC64-0020-E942-ABC1-9BA18003BC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F7ECF646-821E-8D47-90FC-883E1C3C4F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F4E53D3-8C4B-764B-BE93-F714A45A1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30594"/>
      </p:ext>
    </p:extLst>
  </p:cSld>
  <p:clrMapOvr>
    <a:masterClrMapping/>
  </p:clrMapOvr>
  <p:transition spd="slow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CBEEF77D-FE13-B34D-B2DD-68FFA546FC3B}"/>
              </a:ext>
            </a:extLst>
          </p:cNvPr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266D3748-50DD-4A84-9F65-596714C2FA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>
            <a:extLst>
              <a:ext uri="{FF2B5EF4-FFF2-40B4-BE49-F238E27FC236}">
                <a16:creationId xmlns:a16="http://schemas.microsoft.com/office/drawing/2014/main" id="{7D78D2D8-C7E2-4325-9899-E5196E2E18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>
            <a:extLst>
              <a:ext uri="{FF2B5EF4-FFF2-40B4-BE49-F238E27FC236}">
                <a16:creationId xmlns:a16="http://schemas.microsoft.com/office/drawing/2014/main" id="{9DAE64B2-3A4A-4EE1-BD2E-70DE35569D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>
            <a:extLst>
              <a:ext uri="{FF2B5EF4-FFF2-40B4-BE49-F238E27FC236}">
                <a16:creationId xmlns:a16="http://schemas.microsoft.com/office/drawing/2014/main" id="{0F8A4489-CB53-4D9E-BFDD-9F3BEECF1B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>
            <a:extLst>
              <a:ext uri="{FF2B5EF4-FFF2-40B4-BE49-F238E27FC236}">
                <a16:creationId xmlns:a16="http://schemas.microsoft.com/office/drawing/2014/main" id="{693EA85D-1FFD-4C09-BBCA-285CD9734A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DE4A06C0-2958-42AB-983D-DA25907262D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375EAC8E-8401-3845-8F3A-AC73E05012AE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9E488484-B611-FD4B-9755-F561E8E6EEF7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>
            <a:extLst>
              <a:ext uri="{FF2B5EF4-FFF2-40B4-BE49-F238E27FC236}">
                <a16:creationId xmlns:a16="http://schemas.microsoft.com/office/drawing/2014/main" id="{0DB0D21C-114B-BE45-8F7B-29D8E7D144D0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>
            <a:extLst>
              <a:ext uri="{FF2B5EF4-FFF2-40B4-BE49-F238E27FC236}">
                <a16:creationId xmlns:a16="http://schemas.microsoft.com/office/drawing/2014/main" id="{E21FBF6D-E4A9-234F-9941-C65EE1B5EE28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>
            <a:extLst>
              <a:ext uri="{FF2B5EF4-FFF2-40B4-BE49-F238E27FC236}">
                <a16:creationId xmlns:a16="http://schemas.microsoft.com/office/drawing/2014/main" id="{F1F8302E-FB56-D74C-AD08-B9FAA6C6EC71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>
            <a:extLst>
              <a:ext uri="{FF2B5EF4-FFF2-40B4-BE49-F238E27FC236}">
                <a16:creationId xmlns:a16="http://schemas.microsoft.com/office/drawing/2014/main" id="{E3995E5B-126B-C343-B555-95526E55E488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76ACCD4-E98B-431B-AB58-AA4C1C0D28BC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>
            <a:extLst>
              <a:ext uri="{FF2B5EF4-FFF2-40B4-BE49-F238E27FC236}">
                <a16:creationId xmlns:a16="http://schemas.microsoft.com/office/drawing/2014/main" id="{EBA418DF-9CE4-B846-BE19-F056C63357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5734CEEE-8653-E04B-9CDB-FEACBB6E605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649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CBEEF77D-FE13-B34D-B2DD-68FFA546FC3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>
            <a:extLst>
              <a:ext uri="{FF2B5EF4-FFF2-40B4-BE49-F238E27FC236}">
                <a16:creationId xmlns:a16="http://schemas.microsoft.com/office/drawing/2014/main" id="{C378963B-B5E6-014F-9B1B-CB38734633A4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>
            <a:extLst>
              <a:ext uri="{FF2B5EF4-FFF2-40B4-BE49-F238E27FC236}">
                <a16:creationId xmlns:a16="http://schemas.microsoft.com/office/drawing/2014/main" id="{1CAEE97E-D32B-2244-B664-F02D5E1A6B97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1AE6D03C-48CA-2040-A9A3-EE7F8E9B43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/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59284CB5-07F8-9B46-A929-38F361635F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/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0184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>
            <a:extLst>
              <a:ext uri="{FF2B5EF4-FFF2-40B4-BE49-F238E27FC236}">
                <a16:creationId xmlns:a16="http://schemas.microsoft.com/office/drawing/2014/main" id="{F64D07E4-9251-5142-9627-EFE699259F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2103AC25-BB69-324A-9797-04237C049C8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>
            <a:extLst>
              <a:ext uri="{FF2B5EF4-FFF2-40B4-BE49-F238E27FC236}">
                <a16:creationId xmlns:a16="http://schemas.microsoft.com/office/drawing/2014/main" id="{A5F9AAB5-0136-2643-8FD6-652C62F1A155}"/>
              </a:ext>
            </a:extLst>
          </p:cNvPr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01427CCB-A00F-6B42-981B-ABA53E3931B6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907A6B9B-48DA-464E-9845-325344CDF619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>
              <a:extLst>
                <a:ext uri="{FF2B5EF4-FFF2-40B4-BE49-F238E27FC236}">
                  <a16:creationId xmlns:a16="http://schemas.microsoft.com/office/drawing/2014/main" id="{94EC81A6-E8C2-D24A-9CA9-C070DD444EF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>
              <a:extLst>
                <a:ext uri="{FF2B5EF4-FFF2-40B4-BE49-F238E27FC236}">
                  <a16:creationId xmlns:a16="http://schemas.microsoft.com/office/drawing/2014/main" id="{1DAC480D-04D8-B14F-B037-72AA47F3F97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DD721523-573C-364D-9781-6DCD017CF46B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4DBF8D3D-75E5-604E-B709-C69E9813A2C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>
            <a:extLst>
              <a:ext uri="{FF2B5EF4-FFF2-40B4-BE49-F238E27FC236}">
                <a16:creationId xmlns:a16="http://schemas.microsoft.com/office/drawing/2014/main" id="{2331725F-E0C3-634F-8922-517AE126A16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4C978674-B003-9CFA-EB95-74B37F9B82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13" t="49997" r="-160"/>
          <a:stretch/>
        </p:blipFill>
        <p:spPr>
          <a:xfrm>
            <a:off x="-407" y="5954692"/>
            <a:ext cx="6360560" cy="3195525"/>
          </a:xfrm>
          <a:prstGeom prst="rect">
            <a:avLst/>
          </a:prstGeom>
        </p:spPr>
      </p:pic>
      <p:pic>
        <p:nvPicPr>
          <p:cNvPr id="17" name="Imagen 16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81081C17-8B8D-FD5D-A9E6-C947E4DFA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50002" b="79"/>
          <a:stretch/>
        </p:blipFill>
        <p:spPr>
          <a:xfrm>
            <a:off x="5821680" y="5950487"/>
            <a:ext cx="6370320" cy="319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1735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>
            <a:extLst>
              <a:ext uri="{FF2B5EF4-FFF2-40B4-BE49-F238E27FC236}">
                <a16:creationId xmlns:a16="http://schemas.microsoft.com/office/drawing/2014/main" id="{F64D07E4-9251-5142-9627-EFE699259F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2103AC25-BB69-324A-9797-04237C049C8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>
            <a:extLst>
              <a:ext uri="{FF2B5EF4-FFF2-40B4-BE49-F238E27FC236}">
                <a16:creationId xmlns:a16="http://schemas.microsoft.com/office/drawing/2014/main" id="{20F46EBE-15F1-F74C-B6DA-29942F588C0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652CB02B-821E-7943-8905-F307CDF2C99C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973E58F-CAB0-0846-A697-9235689BF0F0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C41A4156-46EB-9F48-809B-F2C0553F2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166B611-341B-7A40-8CF8-806996CDE9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FB2176A-42A7-A347-9B9B-4D8654523D2F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A41571EF-F3B7-A348-8E50-5AF25D8CD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907A9929-5D9A-0C49-A7E1-6CEBCB617B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4C978674-B003-9CFA-EB95-74B37F9B82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13" t="49997" r="-160"/>
          <a:stretch/>
        </p:blipFill>
        <p:spPr>
          <a:xfrm>
            <a:off x="-407" y="5954692"/>
            <a:ext cx="6360560" cy="3195525"/>
          </a:xfrm>
          <a:prstGeom prst="rect">
            <a:avLst/>
          </a:prstGeom>
        </p:spPr>
      </p:pic>
      <p:pic>
        <p:nvPicPr>
          <p:cNvPr id="21" name="Imagen 20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81081C17-8B8D-FD5D-A9E6-C947E4DFA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50002" b="79"/>
          <a:stretch/>
        </p:blipFill>
        <p:spPr>
          <a:xfrm>
            <a:off x="5821680" y="5960066"/>
            <a:ext cx="6370320" cy="319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91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652CB02B-821E-7943-8905-F307CDF2C99C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973E58F-CAB0-0846-A697-9235689BF0F0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C41A4156-46EB-9F48-809B-F2C0553F2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166B611-341B-7A40-8CF8-806996CDE9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FB2176A-42A7-A347-9B9B-4D8654523D2F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A41571EF-F3B7-A348-8E50-5AF25D8CD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907A9929-5D9A-0C49-A7E1-6CEBCB617B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C978674-B003-9CFA-EB95-74B37F9B82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13" t="49997" r="-160"/>
          <a:stretch/>
        </p:blipFill>
        <p:spPr>
          <a:xfrm>
            <a:off x="-407" y="5954692"/>
            <a:ext cx="6360560" cy="3195525"/>
          </a:xfrm>
          <a:prstGeom prst="rect">
            <a:avLst/>
          </a:prstGeom>
        </p:spPr>
      </p:pic>
      <p:pic>
        <p:nvPicPr>
          <p:cNvPr id="13" name="Imagen 12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81081C17-8B8D-FD5D-A9E6-C947E4DFA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50002" b="79"/>
          <a:stretch/>
        </p:blipFill>
        <p:spPr>
          <a:xfrm>
            <a:off x="5821680" y="5954692"/>
            <a:ext cx="6370320" cy="319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952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9703411-F6D8-554B-B1BE-46BFF8414D30}"/>
              </a:ext>
            </a:extLst>
          </p:cNvPr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>
            <a:extLst>
              <a:ext uri="{FF2B5EF4-FFF2-40B4-BE49-F238E27FC236}">
                <a16:creationId xmlns:a16="http://schemas.microsoft.com/office/drawing/2014/main" id="{F640F261-C267-D744-87C4-4661F47A59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>
            <a:extLst>
              <a:ext uri="{FF2B5EF4-FFF2-40B4-BE49-F238E27FC236}">
                <a16:creationId xmlns:a16="http://schemas.microsoft.com/office/drawing/2014/main" id="{623D112E-F888-9F46-A52A-02CC4161F07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>
            <a:extLst>
              <a:ext uri="{FF2B5EF4-FFF2-40B4-BE49-F238E27FC236}">
                <a16:creationId xmlns:a16="http://schemas.microsoft.com/office/drawing/2014/main" id="{304E816D-D997-7040-AB4C-B8DFAA3891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A1C962F0-9DDE-324B-9E52-EF79D9E149EA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5084ACE8-4E2B-AA46-B873-5FDD507EE72B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BD18FAA8-AEAB-8D4D-A0C9-DD0D46013E8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C0FFB74F-5D03-2E4F-98C5-823129ADF42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FE16AA22-221F-834E-BABA-CF0BB32C0C06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>
            <a:extLst>
              <a:ext uri="{FF2B5EF4-FFF2-40B4-BE49-F238E27FC236}">
                <a16:creationId xmlns:a16="http://schemas.microsoft.com/office/drawing/2014/main" id="{529904A9-F176-0448-A640-5CBF6D027F3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>
            <a:extLst>
              <a:ext uri="{FF2B5EF4-FFF2-40B4-BE49-F238E27FC236}">
                <a16:creationId xmlns:a16="http://schemas.microsoft.com/office/drawing/2014/main" id="{0ACE18AB-0700-F543-B8BF-28AA2A8C22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17" name="Imagen 16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81081C17-8B8D-FD5D-A9E6-C947E4DFA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50002" r="1283" b="79"/>
          <a:stretch/>
        </p:blipFill>
        <p:spPr>
          <a:xfrm>
            <a:off x="6018751" y="5969130"/>
            <a:ext cx="6173249" cy="313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034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>
            <a:extLst>
              <a:ext uri="{FF2B5EF4-FFF2-40B4-BE49-F238E27FC236}">
                <a16:creationId xmlns:a16="http://schemas.microsoft.com/office/drawing/2014/main" id="{F64D07E4-9251-5142-9627-EFE699259F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2103AC25-BB69-324A-9797-04237C049C8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>
            <a:extLst>
              <a:ext uri="{FF2B5EF4-FFF2-40B4-BE49-F238E27FC236}">
                <a16:creationId xmlns:a16="http://schemas.microsoft.com/office/drawing/2014/main" id="{A5F9AAB5-0136-2643-8FD6-652C62F1A155}"/>
              </a:ext>
            </a:extLst>
          </p:cNvPr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01427CCB-A00F-6B42-981B-ABA53E3931B6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907A6B9B-48DA-464E-9845-325344CDF619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>
              <a:extLst>
                <a:ext uri="{FF2B5EF4-FFF2-40B4-BE49-F238E27FC236}">
                  <a16:creationId xmlns:a16="http://schemas.microsoft.com/office/drawing/2014/main" id="{94EC81A6-E8C2-D24A-9CA9-C070DD444EF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>
              <a:extLst>
                <a:ext uri="{FF2B5EF4-FFF2-40B4-BE49-F238E27FC236}">
                  <a16:creationId xmlns:a16="http://schemas.microsoft.com/office/drawing/2014/main" id="{1DAC480D-04D8-B14F-B037-72AA47F3F97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DD721523-573C-364D-9781-6DCD017CF46B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4DBF8D3D-75E5-604E-B709-C69E9813A2C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>
            <a:extLst>
              <a:ext uri="{FF2B5EF4-FFF2-40B4-BE49-F238E27FC236}">
                <a16:creationId xmlns:a16="http://schemas.microsoft.com/office/drawing/2014/main" id="{2331725F-E0C3-634F-8922-517AE126A16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5544ED63-E331-C644-9F8F-8E9A48E1140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1735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>
            <a:extLst>
              <a:ext uri="{FF2B5EF4-FFF2-40B4-BE49-F238E27FC236}">
                <a16:creationId xmlns:a16="http://schemas.microsoft.com/office/drawing/2014/main" id="{F64D07E4-9251-5142-9627-EFE699259F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2103AC25-BB69-324A-9797-04237C049C8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>
            <a:extLst>
              <a:ext uri="{FF2B5EF4-FFF2-40B4-BE49-F238E27FC236}">
                <a16:creationId xmlns:a16="http://schemas.microsoft.com/office/drawing/2014/main" id="{20F46EBE-15F1-F74C-B6DA-29942F588C0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652CB02B-821E-7943-8905-F307CDF2C99C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973E58F-CAB0-0846-A697-9235689BF0F0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C41A4156-46EB-9F48-809B-F2C0553F2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166B611-341B-7A40-8CF8-806996CDE9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FB2176A-42A7-A347-9B9B-4D8654523D2F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A41571EF-F3B7-A348-8E50-5AF25D8CD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907A9929-5D9A-0C49-A7E1-6CEBCB617B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8E938CED-0BBD-2641-8244-BD8C4097BF8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91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652CB02B-821E-7943-8905-F307CDF2C99C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973E58F-CAB0-0846-A697-9235689BF0F0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C41A4156-46EB-9F48-809B-F2C0553F2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166B611-341B-7A40-8CF8-806996CDE9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FB2176A-42A7-A347-9B9B-4D8654523D2F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A41571EF-F3B7-A348-8E50-5AF25D8CD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907A9929-5D9A-0C49-A7E1-6CEBCB617B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8E938CED-0BBD-2641-8244-BD8C4097BF8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952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9703411-F6D8-554B-B1BE-46BFF8414D30}"/>
              </a:ext>
            </a:extLst>
          </p:cNvPr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>
            <a:extLst>
              <a:ext uri="{FF2B5EF4-FFF2-40B4-BE49-F238E27FC236}">
                <a16:creationId xmlns:a16="http://schemas.microsoft.com/office/drawing/2014/main" id="{F640F261-C267-D744-87C4-4661F47A59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>
            <a:extLst>
              <a:ext uri="{FF2B5EF4-FFF2-40B4-BE49-F238E27FC236}">
                <a16:creationId xmlns:a16="http://schemas.microsoft.com/office/drawing/2014/main" id="{623D112E-F888-9F46-A52A-02CC4161F07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>
            <a:extLst>
              <a:ext uri="{FF2B5EF4-FFF2-40B4-BE49-F238E27FC236}">
                <a16:creationId xmlns:a16="http://schemas.microsoft.com/office/drawing/2014/main" id="{304E816D-D997-7040-AB4C-B8DFAA3891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A1C962F0-9DDE-324B-9E52-EF79D9E149EA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5084ACE8-4E2B-AA46-B873-5FDD507EE72B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BD18FAA8-AEAB-8D4D-A0C9-DD0D46013E8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C0FFB74F-5D03-2E4F-98C5-823129ADF42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FE16AA22-221F-834E-BABA-CF0BB32C0C06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>
            <a:extLst>
              <a:ext uri="{FF2B5EF4-FFF2-40B4-BE49-F238E27FC236}">
                <a16:creationId xmlns:a16="http://schemas.microsoft.com/office/drawing/2014/main" id="{529904A9-F176-0448-A640-5CBF6D027F3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>
            <a:extLst>
              <a:ext uri="{FF2B5EF4-FFF2-40B4-BE49-F238E27FC236}">
                <a16:creationId xmlns:a16="http://schemas.microsoft.com/office/drawing/2014/main" id="{0ACE18AB-0700-F543-B8BF-28AA2A8C22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6D6078EC-57DD-C24D-805C-20EBB641E08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034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FD72E79-F4C4-184F-BE98-DB846CD21AE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>
            <a:extLst>
              <a:ext uri="{FF2B5EF4-FFF2-40B4-BE49-F238E27FC236}">
                <a16:creationId xmlns:a16="http://schemas.microsoft.com/office/drawing/2014/main" id="{2A9CEA81-9BDF-154A-9C52-8DE2F59F48B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>
            <a:extLst>
              <a:ext uri="{FF2B5EF4-FFF2-40B4-BE49-F238E27FC236}">
                <a16:creationId xmlns:a16="http://schemas.microsoft.com/office/drawing/2014/main" id="{BB7A5C48-E7DF-9041-9A3B-E6A434BEC7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>
            <a:extLst>
              <a:ext uri="{FF2B5EF4-FFF2-40B4-BE49-F238E27FC236}">
                <a16:creationId xmlns:a16="http://schemas.microsoft.com/office/drawing/2014/main" id="{0BE4FAAE-840C-B149-81E3-E133BA697F4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E248BA9F-FAD1-834E-94B9-48E3DF1F7EDA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68822E21-E574-E34B-91DE-D2D125D3F388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>
              <a:extLst>
                <a:ext uri="{FF2B5EF4-FFF2-40B4-BE49-F238E27FC236}">
                  <a16:creationId xmlns:a16="http://schemas.microsoft.com/office/drawing/2014/main" id="{BD94292C-0F6B-0A45-A6DE-E71E87774F4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>
              <a:extLst>
                <a:ext uri="{FF2B5EF4-FFF2-40B4-BE49-F238E27FC236}">
                  <a16:creationId xmlns:a16="http://schemas.microsoft.com/office/drawing/2014/main" id="{C84E048F-4A4E-574B-8CD9-D92630E2A31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201F1CA6-AB54-4642-9F69-B48553916D9E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>
            <a:extLst>
              <a:ext uri="{FF2B5EF4-FFF2-40B4-BE49-F238E27FC236}">
                <a16:creationId xmlns:a16="http://schemas.microsoft.com/office/drawing/2014/main" id="{649DAE1C-34EE-444E-98F7-625F6A1D541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>
            <a:extLst>
              <a:ext uri="{FF2B5EF4-FFF2-40B4-BE49-F238E27FC236}">
                <a16:creationId xmlns:a16="http://schemas.microsoft.com/office/drawing/2014/main" id="{7E5BBB0F-736F-814B-A3FA-F1FA211ED7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>
            <a:extLst>
              <a:ext uri="{FF2B5EF4-FFF2-40B4-BE49-F238E27FC236}">
                <a16:creationId xmlns:a16="http://schemas.microsoft.com/office/drawing/2014/main" id="{174294EA-5490-054D-A312-B0FCB50D68D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9531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B3173424-6F1E-DA4F-85BA-46A72094E5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555AD4A7-8A7C-6149-83CD-5B2EE1A2AC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C978674-B003-9CFA-EB95-74B37F9B82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13" t="49997" r="-160"/>
          <a:stretch/>
        </p:blipFill>
        <p:spPr>
          <a:xfrm>
            <a:off x="-407" y="5954692"/>
            <a:ext cx="6360560" cy="3195525"/>
          </a:xfrm>
          <a:prstGeom prst="rect">
            <a:avLst/>
          </a:prstGeom>
        </p:spPr>
      </p:pic>
      <p:pic>
        <p:nvPicPr>
          <p:cNvPr id="6" name="Imagen 5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81081C17-8B8D-FD5D-A9E6-C947E4DFA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50002" b="79"/>
          <a:stretch/>
        </p:blipFill>
        <p:spPr>
          <a:xfrm>
            <a:off x="5821680" y="5960066"/>
            <a:ext cx="6370320" cy="319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66736"/>
      </p:ext>
    </p:extLst>
  </p:cSld>
  <p:clrMapOvr>
    <a:masterClrMapping/>
  </p:clrMapOvr>
  <p:transition spd="slow">
    <p:cover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B3173424-6F1E-DA4F-85BA-46A72094E5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565969C-0062-564B-8329-5318EFA9B8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555AD4A7-8A7C-6149-83CD-5B2EE1A2AC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66736"/>
      </p:ext>
    </p:extLst>
  </p:cSld>
  <p:clrMapOvr>
    <a:masterClrMapping/>
  </p:clrMapOvr>
  <p:transition spd="slow">
    <p:cover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B96F2751-1870-994C-A951-8AE2328A7BBB}"/>
              </a:ext>
            </a:extLst>
          </p:cNvPr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B3173424-6F1E-DA4F-85BA-46A72094E5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84C3E054-EBC8-A843-8C6D-E02E874802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/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0342987"/>
      </p:ext>
    </p:extLst>
  </p:cSld>
  <p:clrMapOvr>
    <a:masterClrMapping/>
  </p:clrMapOvr>
  <p:transition spd="slow">
    <p:cover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567E4218-0997-844B-A78A-551E81C193CA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802B214-C334-6C4E-9997-F63D54AB00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  <p:extLst>
      <p:ext uri="{BB962C8B-B14F-4D97-AF65-F5344CB8AC3E}">
        <p14:creationId xmlns:p14="http://schemas.microsoft.com/office/powerpoint/2010/main" val="3439971275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09/08/2024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BCF54E9-AB00-476E-BD58-51BF1BF44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400BDE7-635B-4513-A2AC-171CAF2F0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E3A77F-8550-4C94-BA00-AE5D3FBF61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pPr/>
              <a:t>09-08-2024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0ED166-BA77-4009-A34D-182C5414A9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59703A-1694-40B7-AB4F-0261AA7E78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45148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4148" r:id="rId2"/>
    <p:sldLayoutId id="2147483780" r:id="rId3"/>
    <p:sldLayoutId id="2147484141" r:id="rId4"/>
    <p:sldLayoutId id="2147483882" r:id="rId5"/>
    <p:sldLayoutId id="2147484149" r:id="rId6"/>
    <p:sldLayoutId id="2147484150" r:id="rId7"/>
    <p:sldLayoutId id="2147484151" r:id="rId8"/>
    <p:sldLayoutId id="2147484152" r:id="rId9"/>
    <p:sldLayoutId id="2147483883" r:id="rId10"/>
    <p:sldLayoutId id="2147483819" r:id="rId11"/>
    <p:sldLayoutId id="2147484147" r:id="rId12"/>
    <p:sldLayoutId id="2147484142" r:id="rId13"/>
    <p:sldLayoutId id="2147484140" r:id="rId14"/>
    <p:sldLayoutId id="2147484153" r:id="rId15"/>
    <p:sldLayoutId id="2147483795" r:id="rId16"/>
    <p:sldLayoutId id="2147484146" r:id="rId17"/>
    <p:sldLayoutId id="2147483887" r:id="rId18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regiones.ine.cl/documentos/default-source/region-xvi/estadisticas-r16/1.-boletines-informativos/emat/2020/bolet%c3%adn-emat-%c3%b1uble_junio_2020.pdf?sfvrsn=d3efa129_4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ine.cl/docs/default-source/documentos-de-trabajo/c%C3%A1lculo-de-medidas-de-precisi%C3%B3n-para-medianas-de-ingreso-y-gasto-de-la-v.pdf?sfvrsn=e5b6a7b3_2" TargetMode="Externa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www.ine.cl/docs/default-source/documentos-de-trabajo/190320-documento-reclasificacion-de-la-no-respuesta-viii-epf.pdf?sfvrsn=e680d877_2" TargetMode="Externa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www.ine.cl/docs/default-source/documentos-de-trabajo/190320-documento-imputacion-viii-epf.pdf?sfvrsn=668a66c0_2" TargetMode="Externa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adv-r.had.co.nz/Introduction.html" TargetMode="External"/><Relationship Id="rId7" Type="http://schemas.openxmlformats.org/officeDocument/2006/relationships/hyperlink" Target="https://es.r4ds.hadley.nz/" TargetMode="External"/><Relationship Id="rId2" Type="http://schemas.openxmlformats.org/officeDocument/2006/relationships/hyperlink" Target="https://r4ds.had.co.nz/" TargetMode="Externa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github.com/yihui/xaringan" TargetMode="External"/><Relationship Id="rId5" Type="http://schemas.openxmlformats.org/officeDocument/2006/relationships/hyperlink" Target="https://datacarpentry.org/R-genomics/01-intro-to-R.html#functions" TargetMode="External"/><Relationship Id="rId4" Type="http://schemas.openxmlformats.org/officeDocument/2006/relationships/hyperlink" Target="http://stat545.com/index.html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Verdana"/>
                <a:ea typeface="Verdana"/>
              </a:rPr>
              <a:t>¿Qué es R y para qué sirve?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body" idx="1"/>
          </p:nvPr>
        </p:nvSpPr>
        <p:spPr/>
        <p:txBody>
          <a:bodyPr vert="horz" lIns="0" tIns="45720" rIns="91440" bIns="45720" rtlCol="0" anchor="t">
            <a:normAutofit/>
          </a:bodyPr>
          <a:lstStyle/>
          <a:p>
            <a:r>
              <a:rPr lang="es-ES" dirty="0">
                <a:latin typeface="Verdana"/>
                <a:ea typeface="Verdana"/>
              </a:rPr>
              <a:t>Curso: R básico</a:t>
            </a:r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99220F0-D2EC-1E03-37DC-F727D710BB1D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r>
              <a:rPr lang="es-ES" dirty="0">
                <a:latin typeface="Verdana"/>
                <a:ea typeface="Verdana"/>
              </a:rPr>
              <a:t>2024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5036949" y="3415514"/>
            <a:ext cx="6568898" cy="788363"/>
          </a:xfrm>
        </p:spPr>
        <p:txBody>
          <a:bodyPr vert="horz" lIns="0" tIns="45720" rIns="91440" bIns="45720" rtlCol="0" anchor="ctr" anchorCtr="0">
            <a:noAutofit/>
          </a:bodyPr>
          <a:lstStyle/>
          <a:p>
            <a:r>
              <a:rPr lang="es-CL" sz="3800">
                <a:latin typeface="Verdana"/>
                <a:ea typeface="Verdana"/>
              </a:rPr>
              <a:t>¿Qué es R y para qué sirve?</a:t>
            </a:r>
            <a:endParaRPr lang="es-ES" sz="3800"/>
          </a:p>
          <a:p>
            <a:endParaRPr lang="es-CL" sz="450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01.</a:t>
            </a:r>
          </a:p>
        </p:txBody>
      </p:sp>
    </p:spTree>
    <p:extLst>
      <p:ext uri="{BB962C8B-B14F-4D97-AF65-F5344CB8AC3E}">
        <p14:creationId xmlns:p14="http://schemas.microsoft.com/office/powerpoint/2010/main" val="2107960398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80E52D59-8EED-72FF-B714-499EBFB16F8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79987" y="2092908"/>
            <a:ext cx="6130685" cy="2669263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s-CL" sz="1800" b="1">
                <a:latin typeface="Verdana"/>
                <a:ea typeface="Verdana"/>
              </a:rPr>
              <a:t>R es un lenguaje de programación</a:t>
            </a:r>
            <a:r>
              <a:rPr lang="es-CL" sz="1800">
                <a:latin typeface="Verdana"/>
                <a:ea typeface="Verdana"/>
              </a:rPr>
              <a:t> creado por dos profesores de estadística de la Universidad de Auckland en 1993 (Robert Gentleman y Ross </a:t>
            </a:r>
            <a:r>
              <a:rPr lang="es-CL" sz="1800" err="1">
                <a:latin typeface="Verdana"/>
                <a:ea typeface="Verdana"/>
              </a:rPr>
              <a:t>Ihaka</a:t>
            </a:r>
            <a:r>
              <a:rPr lang="es-CL" sz="1800">
                <a:latin typeface="Verdana"/>
                <a:ea typeface="Verdana"/>
              </a:rPr>
              <a:t>).</a:t>
            </a:r>
            <a:endParaRPr lang="es-ES" sz="1800">
              <a:latin typeface="Verdana"/>
              <a:ea typeface="Verdana"/>
            </a:endParaRPr>
          </a:p>
          <a:p>
            <a:r>
              <a:rPr lang="es-CL" sz="1800">
                <a:latin typeface="Verdana"/>
                <a:ea typeface="Verdana"/>
              </a:rPr>
              <a:t>Posiblemente, las técnicas o metodologías más recientes tengan alguna aplicación en R. </a:t>
            </a:r>
            <a:endParaRPr lang="en-US" sz="1800">
              <a:latin typeface="Verdana"/>
              <a:ea typeface="Verdana"/>
            </a:endParaRPr>
          </a:p>
          <a:p>
            <a:r>
              <a:rPr lang="es-CL" sz="1800">
                <a:latin typeface="Verdana"/>
                <a:ea typeface="Verdana"/>
              </a:rPr>
              <a:t>Los investigadores muchas veces publican código en compañía de sus artículos.</a:t>
            </a:r>
            <a:endParaRPr lang="en-US" sz="1800">
              <a:latin typeface="Verdana"/>
              <a:ea typeface="Verdana"/>
            </a:endParaRPr>
          </a:p>
          <a:p>
            <a:r>
              <a:rPr lang="es-CL" sz="1800" b="1">
                <a:latin typeface="Verdana"/>
                <a:ea typeface="Verdana"/>
              </a:rPr>
              <a:t>R está hecho para el análisis de datos.</a:t>
            </a:r>
          </a:p>
          <a:p>
            <a:endParaRPr lang="es-CL" sz="1800" b="1">
              <a:latin typeface="Verdana"/>
              <a:ea typeface="Verdana"/>
            </a:endParaRPr>
          </a:p>
          <a:p>
            <a:pPr algn="ctr"/>
            <a:r>
              <a:rPr lang="es-CL" sz="1800" b="1">
                <a:latin typeface="Verdana"/>
                <a:ea typeface="Verdana"/>
              </a:rPr>
              <a:t>¡Es muy versátil! Hoy es utilizado para abordar problemas de distintas disciplinas.</a:t>
            </a:r>
            <a:endParaRPr lang="en-US" sz="1800">
              <a:latin typeface="Verdana"/>
              <a:ea typeface="Verdana"/>
            </a:endParaRPr>
          </a:p>
          <a:p>
            <a:endParaRPr lang="es-CL" sz="1800">
              <a:latin typeface="Verdana"/>
              <a:ea typeface="Verdana"/>
            </a:endParaRPr>
          </a:p>
          <a:p>
            <a:endParaRPr lang="es-CL" sz="1800">
              <a:latin typeface="Verdana"/>
              <a:ea typeface="Verdana"/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0818BC72-4D2E-2EFE-48A8-8F24ADF34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9235" y="722659"/>
            <a:ext cx="8316031" cy="846497"/>
          </a:xfrm>
        </p:spPr>
        <p:txBody>
          <a:bodyPr/>
          <a:lstStyle/>
          <a:p>
            <a:r>
              <a:rPr lang="es-CL">
                <a:latin typeface="Verdana"/>
                <a:ea typeface="Verdana"/>
              </a:rPr>
              <a:t>¿Qué es R y por qué usarlo?</a:t>
            </a:r>
            <a:endParaRPr lang="es-ES" b="0">
              <a:latin typeface="Verdana"/>
              <a:ea typeface="Verdana"/>
            </a:endParaRPr>
          </a:p>
          <a:p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2CF6FF-F066-1B47-9986-154E2EAA6423}"/>
              </a:ext>
            </a:extLst>
          </p:cNvPr>
          <p:cNvSpPr txBox="1"/>
          <p:nvPr/>
        </p:nvSpPr>
        <p:spPr>
          <a:xfrm>
            <a:off x="8487771" y="2420961"/>
            <a:ext cx="2918676" cy="2031325"/>
          </a:xfrm>
          <a:prstGeom prst="rect">
            <a:avLst/>
          </a:prstGeom>
          <a:solidFill>
            <a:schemeClr val="tx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L" b="1">
                <a:solidFill>
                  <a:schemeClr val="bg1"/>
                </a:solidFill>
                <a:latin typeface="Verdana"/>
                <a:ea typeface="Verdana"/>
              </a:rPr>
              <a:t>Es gratis, su código es abierto y se encuentra disponible en la mayoría de las plataformas (Windows, Mac OS, Linux).</a:t>
            </a:r>
            <a:endParaRPr lang="es-E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639524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DE228B75-5B5B-23EA-5079-39C71E9D0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843" y="953728"/>
            <a:ext cx="9625718" cy="536935"/>
          </a:xfrm>
        </p:spPr>
        <p:txBody>
          <a:bodyPr/>
          <a:lstStyle/>
          <a:p>
            <a:r>
              <a:rPr lang="es-CL">
                <a:latin typeface="Verdana"/>
                <a:ea typeface="Verdana"/>
              </a:rPr>
              <a:t>¿Qué cosas podemos hacer en R?</a:t>
            </a:r>
            <a:endParaRPr lang="es-ES" b="0">
              <a:latin typeface="Verdana"/>
              <a:ea typeface="Verdana"/>
            </a:endParaRPr>
          </a:p>
          <a:p>
            <a:endParaRPr lang="es-ES"/>
          </a:p>
        </p:txBody>
      </p:sp>
      <p:pic>
        <p:nvPicPr>
          <p:cNvPr id="9" name="Imagen 8" descr="Gráfico&#10;&#10;Descripción generada automáticamente">
            <a:extLst>
              <a:ext uri="{FF2B5EF4-FFF2-40B4-BE49-F238E27FC236}">
                <a16:creationId xmlns:a16="http://schemas.microsoft.com/office/drawing/2014/main" id="{009C9F84-2DBC-E282-3CA0-F23A18302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2453" y="2111382"/>
            <a:ext cx="4762500" cy="408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638637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¿Qué es R y para qué sirve?</a:t>
            </a:r>
            <a:endParaRPr lang="es-CL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020498A-CA79-5BAA-FA27-3EA7D14DE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8308" y="352341"/>
            <a:ext cx="5275385" cy="5583382"/>
          </a:xfrm>
          <a:prstGeom prst="rect">
            <a:avLst/>
          </a:prstGeom>
        </p:spPr>
      </p:pic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262C882-46AD-1AAE-F14F-7F80D43BD04F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ES">
                <a:latin typeface="Verdana"/>
                <a:ea typeface="Verdana"/>
              </a:rPr>
              <a:t>01.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7368166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¿Qué es R y para qué sirve?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01.</a:t>
            </a:r>
            <a:endParaRPr lang="es-CL"/>
          </a:p>
        </p:txBody>
      </p:sp>
      <p:sp>
        <p:nvSpPr>
          <p:cNvPr id="5" name="Marcador de texto 3">
            <a:extLst>
              <a:ext uri="{FF2B5EF4-FFF2-40B4-BE49-F238E27FC236}">
                <a16:creationId xmlns:a16="http://schemas.microsoft.com/office/drawing/2014/main" id="{CF3EC20E-18AA-78E7-0F8D-E07B937AE3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02062" y="1300144"/>
            <a:ext cx="3464892" cy="1797379"/>
          </a:xfrm>
        </p:spPr>
        <p:txBody>
          <a:bodyPr vert="horz" lIns="0" tIns="45720" rIns="0" bIns="45720" rtlCol="0" anchor="t">
            <a:normAutofit lnSpcReduction="10000"/>
          </a:bodyPr>
          <a:lstStyle/>
          <a:p>
            <a:r>
              <a:rPr lang="es-CL">
                <a:latin typeface="Verdana"/>
                <a:ea typeface="Verdana"/>
              </a:rPr>
              <a:t>Boletines en Direcciones Regionales</a:t>
            </a:r>
            <a:endParaRPr lang="es-ES"/>
          </a:p>
          <a:p>
            <a:endParaRPr lang="es-CL"/>
          </a:p>
        </p:txBody>
      </p:sp>
      <p:pic>
        <p:nvPicPr>
          <p:cNvPr id="6" name="Imagen 5" descr="Interfaz de usuario gráfica, Texto, Aplicación, Word, Correo electrónico&#10;&#10;Descripción generada automáticamente">
            <a:extLst>
              <a:ext uri="{FF2B5EF4-FFF2-40B4-BE49-F238E27FC236}">
                <a16:creationId xmlns:a16="http://schemas.microsoft.com/office/drawing/2014/main" id="{E9095B55-E80F-390C-09D1-82787098D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7513" y="699619"/>
            <a:ext cx="4886827" cy="4806462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0E03B8E-AF33-64E3-2505-13F74F728C64}"/>
              </a:ext>
            </a:extLst>
          </p:cNvPr>
          <p:cNvSpPr txBox="1"/>
          <p:nvPr/>
        </p:nvSpPr>
        <p:spPr>
          <a:xfrm>
            <a:off x="1117849" y="3614857"/>
            <a:ext cx="3854954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>
                <a:latin typeface="Verdana"/>
                <a:ea typeface="Verdana"/>
                <a:cs typeface="Times New Roman"/>
                <a:hlinkClick r:id="rId3"/>
              </a:rPr>
              <a:t>Boletín Encuesta Mensual de Alojamiento Turístico (EMAT) de la Dirección Regional de Ñuble</a:t>
            </a:r>
            <a:endParaRPr lang="es-ES"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520784835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¿Qué es R y para qué sirve?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01.</a:t>
            </a:r>
          </a:p>
        </p:txBody>
      </p:sp>
      <p:sp>
        <p:nvSpPr>
          <p:cNvPr id="5" name="Marcador de texto 3">
            <a:extLst>
              <a:ext uri="{FF2B5EF4-FFF2-40B4-BE49-F238E27FC236}">
                <a16:creationId xmlns:a16="http://schemas.microsoft.com/office/drawing/2014/main" id="{CF3EC20E-18AA-78E7-0F8D-E07B937AE3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48833" y="1134022"/>
            <a:ext cx="5618093" cy="2490904"/>
          </a:xfrm>
        </p:spPr>
        <p:txBody>
          <a:bodyPr vert="horz" lIns="0" tIns="45720" rIns="0" bIns="45720" rtlCol="0" anchor="t">
            <a:normAutofit fontScale="92500" lnSpcReduction="20000"/>
          </a:bodyPr>
          <a:lstStyle/>
          <a:p>
            <a:r>
              <a:rPr lang="es-CL">
                <a:latin typeface="Verdana"/>
                <a:ea typeface="Verdana"/>
              </a:rPr>
              <a:t>Documentos metodológicos Encuesta de Presupuestos Familiares (EPF):</a:t>
            </a:r>
            <a:endParaRPr lang="es-ES"/>
          </a:p>
          <a:p>
            <a:endParaRPr lang="es-CL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0E03B8E-AF33-64E3-2505-13F74F728C64}"/>
              </a:ext>
            </a:extLst>
          </p:cNvPr>
          <p:cNvSpPr txBox="1"/>
          <p:nvPr/>
        </p:nvSpPr>
        <p:spPr>
          <a:xfrm>
            <a:off x="6350374" y="4143033"/>
            <a:ext cx="3854954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>
                <a:latin typeface="Verdana"/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Cálculo de medidas de precisión para medianas de ingreso y gasto de la VIII EPF</a:t>
            </a:r>
          </a:p>
          <a:p>
            <a:endParaRPr lang="es-ES">
              <a:latin typeface="Verdana"/>
              <a:ea typeface="Verdana"/>
              <a:cs typeface="Times New Roman"/>
            </a:endParaRPr>
          </a:p>
        </p:txBody>
      </p:sp>
      <p:pic>
        <p:nvPicPr>
          <p:cNvPr id="4" name="Imagen 3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B7494277-ECF6-C99B-FE3E-1708BF79E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798" y="1375169"/>
            <a:ext cx="4458930" cy="411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226069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¿Qué es R y para qué sirve?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01.</a:t>
            </a:r>
          </a:p>
        </p:txBody>
      </p:sp>
      <p:sp>
        <p:nvSpPr>
          <p:cNvPr id="5" name="Marcador de texto 3">
            <a:extLst>
              <a:ext uri="{FF2B5EF4-FFF2-40B4-BE49-F238E27FC236}">
                <a16:creationId xmlns:a16="http://schemas.microsoft.com/office/drawing/2014/main" id="{CF3EC20E-18AA-78E7-0F8D-E07B937AE3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64980" y="985580"/>
            <a:ext cx="4519626" cy="2847163"/>
          </a:xfrm>
        </p:spPr>
        <p:txBody>
          <a:bodyPr vert="horz" lIns="0" tIns="45720" rIns="0" bIns="45720" rtlCol="0" anchor="t">
            <a:normAutofit fontScale="92500"/>
          </a:bodyPr>
          <a:lstStyle/>
          <a:p>
            <a:r>
              <a:rPr lang="es-CL">
                <a:latin typeface="Verdana"/>
                <a:ea typeface="Verdana"/>
              </a:rPr>
              <a:t>Documentos metodológicos Encuesta de Presupuestos Familiares (EPF):</a:t>
            </a:r>
            <a:endParaRPr lang="es-ES"/>
          </a:p>
          <a:p>
            <a:endParaRPr lang="es-CL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0E03B8E-AF33-64E3-2505-13F74F728C64}"/>
              </a:ext>
            </a:extLst>
          </p:cNvPr>
          <p:cNvSpPr txBox="1"/>
          <p:nvPr/>
        </p:nvSpPr>
        <p:spPr>
          <a:xfrm>
            <a:off x="6664747" y="4118649"/>
            <a:ext cx="3854954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122361"/>
                </a:solidFill>
                <a:latin typeface="Verdana"/>
                <a:ea typeface="+mn-lt"/>
                <a:cs typeface="+mn-lt"/>
                <a:hlinkClick r:id="rId2"/>
              </a:rPr>
              <a:t>Reclasificación de la no respuesta: distinción entre la no respuesta al ítem y la no respuesta a la unidad</a:t>
            </a:r>
            <a:endParaRPr lang="es-ES">
              <a:latin typeface="Verdana"/>
              <a:ea typeface="+mn-lt"/>
              <a:cs typeface="+mn-lt"/>
              <a:hlinkClick r:id="rId2"/>
            </a:endParaRPr>
          </a:p>
        </p:txBody>
      </p:sp>
      <p:pic>
        <p:nvPicPr>
          <p:cNvPr id="6" name="Imagen 5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B47DBE2E-424A-D3EC-0952-55858E2C4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226" y="1159388"/>
            <a:ext cx="4417041" cy="415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142430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¿Qué es R y para qué sirve?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01.</a:t>
            </a:r>
          </a:p>
        </p:txBody>
      </p:sp>
      <p:sp>
        <p:nvSpPr>
          <p:cNvPr id="5" name="Marcador de texto 3">
            <a:extLst>
              <a:ext uri="{FF2B5EF4-FFF2-40B4-BE49-F238E27FC236}">
                <a16:creationId xmlns:a16="http://schemas.microsoft.com/office/drawing/2014/main" id="{CF3EC20E-18AA-78E7-0F8D-E07B937AE3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18105" y="1151439"/>
            <a:ext cx="5222249" cy="2471111"/>
          </a:xfrm>
        </p:spPr>
        <p:txBody>
          <a:bodyPr vert="horz" lIns="0" tIns="45720" rIns="0" bIns="45720" rtlCol="0" anchor="t">
            <a:normAutofit fontScale="92500" lnSpcReduction="20000"/>
          </a:bodyPr>
          <a:lstStyle/>
          <a:p>
            <a:r>
              <a:rPr lang="es-CL">
                <a:latin typeface="Verdana"/>
                <a:ea typeface="Verdana"/>
              </a:rPr>
              <a:t>Documentos metodológicos Encuesta de Presupuestos Familiares (EPF):</a:t>
            </a:r>
            <a:endParaRPr lang="es-ES"/>
          </a:p>
          <a:p>
            <a:endParaRPr lang="es-CL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0E03B8E-AF33-64E3-2505-13F74F728C64}"/>
              </a:ext>
            </a:extLst>
          </p:cNvPr>
          <p:cNvSpPr txBox="1"/>
          <p:nvPr/>
        </p:nvSpPr>
        <p:spPr>
          <a:xfrm>
            <a:off x="6416702" y="3992993"/>
            <a:ext cx="3854954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122361"/>
                </a:solidFill>
                <a:latin typeface="Verdana"/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Métodos de Imputación VIII EPF: Gastos diarios e ingresos de la actividad laboral y jubilaciones</a:t>
            </a:r>
          </a:p>
        </p:txBody>
      </p:sp>
      <p:pic>
        <p:nvPicPr>
          <p:cNvPr id="4" name="Imagen 3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0C54F2DB-B406-6D8E-7BE1-3BA0E9C20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950" y="1147146"/>
            <a:ext cx="4359686" cy="415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94451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E17568D-94DC-7810-1B45-A8B8B35B0130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1290985" y="1569805"/>
            <a:ext cx="9610594" cy="1723018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s-ES" sz="1800">
                <a:latin typeface="Verdana"/>
                <a:ea typeface="Verdana"/>
              </a:rPr>
              <a:t>Nada de esto sería posible sin:</a:t>
            </a:r>
          </a:p>
          <a:p>
            <a:pPr marL="285750" indent="-285750">
              <a:buFont typeface="Arial"/>
              <a:buChar char="•"/>
            </a:pPr>
            <a:r>
              <a:rPr lang="es-ES" sz="1800" b="1">
                <a:latin typeface="Verdana"/>
                <a:ea typeface="Verdana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R for Data Science, de Hadley Wickham</a:t>
            </a:r>
            <a:endParaRPr lang="es-ES" sz="1800" b="1">
              <a:latin typeface="Verdana"/>
              <a:ea typeface="Verdana"/>
            </a:endParaRPr>
          </a:p>
          <a:p>
            <a:pPr marL="285750" indent="-285750">
              <a:buFont typeface="Arial"/>
              <a:buChar char="•"/>
            </a:pPr>
            <a:r>
              <a:rPr lang="es-ES" sz="1800" b="1">
                <a:latin typeface="Verdana"/>
                <a:ea typeface="Verdana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Advanced R, de Hadley Wickham</a:t>
            </a:r>
            <a:endParaRPr lang="es-ES" sz="1800" b="1">
              <a:latin typeface="Verdana"/>
              <a:ea typeface="Verdana"/>
            </a:endParaRPr>
          </a:p>
          <a:p>
            <a:pPr marL="285750" indent="-285750">
              <a:buFont typeface="Arial"/>
              <a:buChar char="•"/>
            </a:pPr>
            <a:r>
              <a:rPr lang="es-ES" sz="1800" b="1">
                <a:latin typeface="Verdana"/>
                <a:ea typeface="Verdana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Data wrangling, exploration, and analysis with R, de Jenny Bryan</a:t>
            </a:r>
            <a:endParaRPr lang="es-ES" sz="1800" b="1">
              <a:latin typeface="Verdana"/>
              <a:ea typeface="Verdana"/>
            </a:endParaRPr>
          </a:p>
          <a:p>
            <a:pPr marL="285750" indent="-285750">
              <a:buFont typeface="Arial"/>
              <a:buChar char="•"/>
            </a:pPr>
            <a:r>
              <a:rPr lang="es-ES" sz="1800" b="1">
                <a:latin typeface="Verdana"/>
                <a:ea typeface="Verdana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Introduction to R, de Data Carpentry</a:t>
            </a:r>
            <a:endParaRPr lang="es-ES" sz="1800" b="1">
              <a:latin typeface="Verdana"/>
              <a:ea typeface="Verdana"/>
            </a:endParaRPr>
          </a:p>
          <a:p>
            <a:pPr marL="285750" indent="-285750">
              <a:buFont typeface="Arial"/>
              <a:buChar char="•"/>
            </a:pPr>
            <a:r>
              <a:rPr lang="es-ES" sz="1800" b="1">
                <a:latin typeface="Verdana"/>
                <a:ea typeface="Verdana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Xaringan: Presentation Ninja, de Yihui Xie</a:t>
            </a:r>
            <a:r>
              <a:rPr lang="es-ES" sz="1800">
                <a:latin typeface="Verdana"/>
                <a:ea typeface="Verdana"/>
              </a:rPr>
              <a:t>. Para generar esta presentación con la plantilla ninja ⚔</a:t>
            </a:r>
          </a:p>
          <a:p>
            <a:r>
              <a:rPr lang="es-ES" sz="1800">
                <a:latin typeface="Verdana"/>
                <a:ea typeface="Verdana"/>
              </a:rPr>
              <a:t>R </a:t>
            </a:r>
            <a:r>
              <a:rPr lang="es-ES" sz="1800" err="1">
                <a:latin typeface="Verdana"/>
                <a:ea typeface="Verdana"/>
              </a:rPr>
              <a:t>for</a:t>
            </a:r>
            <a:r>
              <a:rPr lang="es-ES" sz="1800">
                <a:latin typeface="Verdana"/>
                <a:ea typeface="Verdana"/>
              </a:rPr>
              <a:t> Data </a:t>
            </a:r>
            <a:r>
              <a:rPr lang="es-ES" sz="1800" err="1">
                <a:latin typeface="Verdana"/>
                <a:ea typeface="Verdana"/>
              </a:rPr>
              <a:t>Science</a:t>
            </a:r>
            <a:r>
              <a:rPr lang="es-ES" sz="1800">
                <a:latin typeface="Verdana"/>
                <a:ea typeface="Verdana"/>
              </a:rPr>
              <a:t> tiene una traducción al español realizada por la comunidad hispana de R:</a:t>
            </a:r>
          </a:p>
          <a:p>
            <a:pPr marL="285750" indent="-285750">
              <a:buFont typeface="Arial"/>
              <a:buChar char="•"/>
            </a:pPr>
            <a:r>
              <a:rPr lang="es-ES" sz="1800" b="1">
                <a:latin typeface="Verdana"/>
                <a:ea typeface="Verdana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R para ciencia de datos, de Hadley Wickham</a:t>
            </a:r>
            <a:endParaRPr lang="es-ES" sz="1800" b="1">
              <a:latin typeface="Verdana"/>
              <a:ea typeface="Verdana"/>
            </a:endParaRPr>
          </a:p>
          <a:p>
            <a:endParaRPr lang="es-E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1B75FC8-96ED-A956-0694-325EF5A68F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/>
              <a:t>¿Qué es R y para qué sirve?</a:t>
            </a:r>
            <a:endParaRPr lang="es-ES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61466EEA-D00F-3D2F-6E72-2D67281CFEE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ES">
                <a:latin typeface="Verdana"/>
                <a:ea typeface="Verdana"/>
              </a:rPr>
              <a:t>01.</a:t>
            </a:r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5C2308-47DB-7F81-CE04-E4FF996C76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9241" y="670793"/>
            <a:ext cx="8818684" cy="708808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s-CL">
                <a:latin typeface="Verdana"/>
                <a:ea typeface="Verdana"/>
              </a:rPr>
              <a:t>Referencias</a:t>
            </a:r>
            <a:endParaRPr lang="es-ES"/>
          </a:p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65509201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E9E1C407-4132-52A6-13CD-E678A6F8A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Verdana"/>
                <a:ea typeface="Verdana"/>
              </a:rPr>
              <a:t>¡Muchas gracias!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3035688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6330686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404</Words>
  <Application>Microsoft Office PowerPoint</Application>
  <PresentationFormat>Panorámica</PresentationFormat>
  <Paragraphs>45</Paragraphs>
  <Slides>12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21" baseType="lpstr">
      <vt:lpstr>Aptos</vt:lpstr>
      <vt:lpstr>Aptos Display</vt:lpstr>
      <vt:lpstr>Arial</vt:lpstr>
      <vt:lpstr>Avenir Next Demi Bold</vt:lpstr>
      <vt:lpstr>Calibri</vt:lpstr>
      <vt:lpstr>Times New Roman</vt:lpstr>
      <vt:lpstr>Verdana</vt:lpstr>
      <vt:lpstr>Tema de Office</vt:lpstr>
      <vt:lpstr>Tema de Office</vt:lpstr>
      <vt:lpstr>¿Qué es R y para qué sirve?</vt:lpstr>
      <vt:lpstr>01.</vt:lpstr>
      <vt:lpstr>¿Qué es R y por qué usarlo? </vt:lpstr>
      <vt:lpstr>¿Qué cosas podemos hacer en R?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¡Muchas gracias!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>Alberto Carlos Farias Aguilera</cp:lastModifiedBy>
  <cp:revision>34</cp:revision>
  <dcterms:created xsi:type="dcterms:W3CDTF">2012-07-30T22:48:03Z</dcterms:created>
  <dcterms:modified xsi:type="dcterms:W3CDTF">2024-08-09T18:21:58Z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